
<file path=[Content_Types].xml><?xml version="1.0" encoding="utf-8"?>
<Types xmlns="http://schemas.openxmlformats.org/package/2006/content-types">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1057" r:id="rId5"/>
    <p:sldId id="259" r:id="rId6"/>
    <p:sldId id="1035" r:id="rId7"/>
    <p:sldId id="773" r:id="rId8"/>
    <p:sldId id="264" r:id="rId9"/>
    <p:sldId id="1151" r:id="rId10"/>
    <p:sldId id="1152" r:id="rId11"/>
    <p:sldId id="1155" r:id="rId12"/>
    <p:sldId id="1153" r:id="rId13"/>
    <p:sldId id="1154" r:id="rId14"/>
    <p:sldId id="942" r:id="rId15"/>
    <p:sldId id="1092" r:id="rId16"/>
    <p:sldId id="1060" r:id="rId17"/>
    <p:sldId id="1014" r:id="rId18"/>
    <p:sldId id="1072" r:id="rId19"/>
    <p:sldId id="1093" r:id="rId20"/>
    <p:sldId id="1123" r:id="rId21"/>
    <p:sldId id="1139" r:id="rId22"/>
    <p:sldId id="1140" r:id="rId23"/>
    <p:sldId id="1141" r:id="rId24"/>
    <p:sldId id="1133" r:id="rId25"/>
    <p:sldId id="1143" r:id="rId26"/>
    <p:sldId id="1144" r:id="rId27"/>
    <p:sldId id="1145" r:id="rId28"/>
    <p:sldId id="1070" r:id="rId29"/>
    <p:sldId id="1146" r:id="rId30"/>
    <p:sldId id="1147" r:id="rId31"/>
    <p:sldId id="1148" r:id="rId32"/>
    <p:sldId id="1149" r:id="rId33"/>
    <p:sldId id="1156" r:id="rId34"/>
    <p:sldId id="1071" r:id="rId35"/>
    <p:sldId id="1011" r:id="rId36"/>
    <p:sldId id="969" r:id="rId37"/>
    <p:sldId id="276" r:id="rId38"/>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4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玥琪" initials="王" lastIdx="1" clrIdx="0"/>
  <p:cmAuthor id="618976548" name="清彧" initials="清" lastIdx="4"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C7A0"/>
    <a:srgbClr val="526188"/>
    <a:srgbClr val="F36F21"/>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73" autoAdjust="0"/>
    <p:restoredTop sz="75510" autoAdjust="0"/>
  </p:normalViewPr>
  <p:slideViewPr>
    <p:cSldViewPr snapToGrid="0" showGuides="1">
      <p:cViewPr varScale="1">
        <p:scale>
          <a:sx n="93" d="100"/>
          <a:sy n="93" d="100"/>
        </p:scale>
        <p:origin x="456" y="316"/>
      </p:cViewPr>
      <p:guideLst>
        <p:guide orient="horz" pos="2160"/>
        <p:guide pos="394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86.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Workbook10.xlsx"/></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Workbook11.xlsx"/></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Workbook12.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7.xlsx"/></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Workbook8.xlsx"/></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Workboo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rPr lang="en-US" altLang="zh-CN"/>
              <a:t>2023</a:t>
            </a:r>
            <a:r>
              <a:rPr altLang="en-US"/>
              <a:t>本科论文</a:t>
            </a:r>
            <a:r>
              <a:rPr lang="en-US" altLang="zh-CN"/>
              <a:t>(5</a:t>
            </a:r>
            <a:r>
              <a:rPr altLang="en-US"/>
              <a:t>篇</a:t>
            </a:r>
            <a:r>
              <a:rPr lang="en-US" altLang="zh-CN"/>
              <a:t>) - </a:t>
            </a:r>
            <a:r>
              <a:rPr altLang="en-US"/>
              <a:t>均值</a:t>
            </a:r>
            <a:endParaRPr altLang="en-US"/>
          </a:p>
        </c:rich>
      </c:tx>
      <c:layout/>
      <c:overlay val="0"/>
      <c:spPr>
        <a:noFill/>
        <a:ln>
          <a:noFill/>
        </a:ln>
        <a:effectLst/>
      </c:spPr>
    </c:title>
    <c:autoTitleDeleted val="0"/>
    <c:plotArea>
      <c:layout/>
      <c:radarChart>
        <c:radarStyle val="marker"/>
        <c:varyColors val="0"/>
        <c:ser>
          <c:idx val="0"/>
          <c:order val="0"/>
          <c:tx>
            <c:strRef>
              <c:f>Sheet1!$A$2</c:f>
              <c:strCache>
                <c:ptCount val="1"/>
                <c:pt idx="0">
                  <c:v>教师评分结果</c:v>
                </c:pt>
              </c:strCache>
            </c:strRef>
          </c:tx>
          <c:spPr>
            <a:ln w="28575" cap="rnd">
              <a:solidFill>
                <a:schemeClr val="accent1"/>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7.96</c:v>
                </c:pt>
                <c:pt idx="1">
                  <c:v>7.9</c:v>
                </c:pt>
                <c:pt idx="2">
                  <c:v>8.2</c:v>
                </c:pt>
                <c:pt idx="3">
                  <c:v>7.7</c:v>
                </c:pt>
                <c:pt idx="4">
                  <c:v>7.7</c:v>
                </c:pt>
                <c:pt idx="5">
                  <c:v>7.8</c:v>
                </c:pt>
                <c:pt idx="6">
                  <c:v>8.8</c:v>
                </c:pt>
              </c:numCache>
            </c:numRef>
          </c:val>
        </c:ser>
        <c:ser>
          <c:idx val="1"/>
          <c:order val="1"/>
          <c:tx>
            <c:strRef>
              <c:f>Sheet1!$A$3</c:f>
              <c:strCache>
                <c:ptCount val="1"/>
                <c:pt idx="0">
                  <c:v>chatGPT</c:v>
                </c:pt>
              </c:strCache>
            </c:strRef>
          </c:tx>
          <c:spPr>
            <a:ln w="28575" cap="rnd">
              <a:solidFill>
                <a:schemeClr val="accent2"/>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8.74</c:v>
                </c:pt>
                <c:pt idx="1">
                  <c:v>9</c:v>
                </c:pt>
                <c:pt idx="2">
                  <c:v>8.7</c:v>
                </c:pt>
                <c:pt idx="3">
                  <c:v>8.4</c:v>
                </c:pt>
                <c:pt idx="4">
                  <c:v>8.8</c:v>
                </c:pt>
                <c:pt idx="5">
                  <c:v>8.2</c:v>
                </c:pt>
                <c:pt idx="6">
                  <c:v>9</c:v>
                </c:pt>
              </c:numCache>
            </c:numRef>
          </c:val>
        </c:ser>
        <c:ser>
          <c:idx val="2"/>
          <c:order val="2"/>
          <c:tx>
            <c:strRef>
              <c:f>Sheet1!$A$4</c:f>
              <c:strCache>
                <c:ptCount val="1"/>
                <c:pt idx="0">
                  <c:v>deepseek</c:v>
                </c:pt>
              </c:strCache>
            </c:strRef>
          </c:tx>
          <c:spPr>
            <a:ln w="28575" cap="rnd">
              <a:solidFill>
                <a:schemeClr val="accent3"/>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8.64</c:v>
                </c:pt>
                <c:pt idx="1">
                  <c:v>8.8</c:v>
                </c:pt>
                <c:pt idx="2">
                  <c:v>8.4</c:v>
                </c:pt>
                <c:pt idx="3">
                  <c:v>8.2</c:v>
                </c:pt>
                <c:pt idx="4">
                  <c:v>9</c:v>
                </c:pt>
                <c:pt idx="5">
                  <c:v>8.4</c:v>
                </c:pt>
                <c:pt idx="6">
                  <c:v>9</c:v>
                </c:pt>
              </c:numCache>
            </c:numRef>
          </c:val>
        </c:ser>
        <c:ser>
          <c:idx val="3"/>
          <c:order val="3"/>
          <c:tx>
            <c:strRef>
              <c:f>Sheet1!$A$5</c:f>
              <c:strCache>
                <c:ptCount val="1"/>
                <c:pt idx="0">
                  <c:v>tongyiqianwen</c:v>
                </c:pt>
              </c:strCache>
            </c:strRef>
          </c:tx>
          <c:spPr>
            <a:ln w="28575" cap="rnd">
              <a:solidFill>
                <a:schemeClr val="accent4"/>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7.92</c:v>
                </c:pt>
                <c:pt idx="1">
                  <c:v>7.8</c:v>
                </c:pt>
                <c:pt idx="2">
                  <c:v>8</c:v>
                </c:pt>
                <c:pt idx="3">
                  <c:v>7.8</c:v>
                </c:pt>
                <c:pt idx="4">
                  <c:v>7.8</c:v>
                </c:pt>
                <c:pt idx="5">
                  <c:v>7</c:v>
                </c:pt>
                <c:pt idx="6">
                  <c:v>8.2</c:v>
                </c:pt>
              </c:numCache>
            </c:numRef>
          </c:val>
        </c:ser>
        <c:ser>
          <c:idx val="4"/>
          <c:order val="4"/>
          <c:tx>
            <c:strRef>
              <c:f>Sheet1!$A$6</c:f>
              <c:strCache>
                <c:ptCount val="1"/>
                <c:pt idx="0">
                  <c:v>wenxinyiyan</c:v>
                </c:pt>
              </c:strCache>
            </c:strRef>
          </c:tx>
          <c:spPr>
            <a:ln w="28575" cap="rnd">
              <a:solidFill>
                <a:schemeClr val="accent5"/>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8.6</c:v>
                </c:pt>
                <c:pt idx="1">
                  <c:v>9</c:v>
                </c:pt>
                <c:pt idx="2">
                  <c:v>8.7</c:v>
                </c:pt>
                <c:pt idx="3">
                  <c:v>8.1</c:v>
                </c:pt>
                <c:pt idx="4">
                  <c:v>8.6</c:v>
                </c:pt>
                <c:pt idx="5">
                  <c:v>8.3</c:v>
                </c:pt>
                <c:pt idx="6">
                  <c:v>8.6</c:v>
                </c:pt>
              </c:numCache>
            </c:numRef>
          </c:val>
        </c:ser>
        <c:dLbls>
          <c:showLegendKey val="0"/>
          <c:showVal val="0"/>
          <c:showCatName val="0"/>
          <c:showSerName val="0"/>
          <c:showPercent val="0"/>
          <c:showBubbleSize val="0"/>
        </c:dLbls>
        <c:axId val="364020223"/>
        <c:axId val="122713916"/>
      </c:radarChart>
      <c:catAx>
        <c:axId val="36402022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22713916"/>
        <c:crosses val="autoZero"/>
        <c:auto val="1"/>
        <c:lblAlgn val="ctr"/>
        <c:lblOffset val="100"/>
        <c:noMultiLvlLbl val="0"/>
      </c:catAx>
      <c:valAx>
        <c:axId val="122713916"/>
        <c:scaling>
          <c:orientation val="minMax"/>
        </c:scaling>
        <c:delete val="1"/>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64020223"/>
        <c:crosses val="autoZero"/>
        <c:crossBetween val="between"/>
      </c:valAx>
      <c:spPr>
        <a:noFill/>
        <a:ln>
          <a:noFill/>
        </a:ln>
        <a:effectLst/>
      </c:spPr>
    </c:plotArea>
    <c:legend>
      <c:legendPos val="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e6338e26-1e99-4461-a711-0139b8c785d0}"/>
      </c:ext>
    </c:extLst>
  </c:chart>
  <c:spPr>
    <a:noFill/>
    <a:ln>
      <a:noFill/>
    </a:ln>
    <a:effectLst/>
  </c:spPr>
  <c:txPr>
    <a:bodyPr/>
    <a:lstStyle/>
    <a:p>
      <a:pPr>
        <a:defRPr lang="zh-CN"/>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模型微调后各模型打分均方误差(MSE)</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通义千问-Plus</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0.2515</c:v>
                </c:pt>
                <c:pt idx="1">
                  <c:v>0.504166666666667</c:v>
                </c:pt>
                <c:pt idx="2">
                  <c:v>0.583333333333333</c:v>
                </c:pt>
                <c:pt idx="3">
                  <c:v>0.691666666666667</c:v>
                </c:pt>
                <c:pt idx="4">
                  <c:v>0.433333333333333</c:v>
                </c:pt>
                <c:pt idx="5">
                  <c:v>3.53333333333333</c:v>
                </c:pt>
                <c:pt idx="6">
                  <c:v>0.6</c:v>
                </c:pt>
              </c:numCache>
            </c:numRef>
          </c:val>
        </c:ser>
        <c:ser>
          <c:idx val="1"/>
          <c:order val="1"/>
          <c:tx>
            <c:strRef>
              <c:f>Sheet1!$A$3</c:f>
              <c:strCache>
                <c:ptCount val="1"/>
                <c:pt idx="0">
                  <c:v>通义千问2.5-14B-1M</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0.270333333333333</c:v>
                </c:pt>
                <c:pt idx="1">
                  <c:v>0.7875</c:v>
                </c:pt>
                <c:pt idx="2">
                  <c:v>0.608333333333333</c:v>
                </c:pt>
                <c:pt idx="3">
                  <c:v>0.495833333333333</c:v>
                </c:pt>
                <c:pt idx="4">
                  <c:v>0.416666666666667</c:v>
                </c:pt>
                <c:pt idx="5">
                  <c:v>3.23333333333333</c:v>
                </c:pt>
                <c:pt idx="6">
                  <c:v>0.325</c:v>
                </c:pt>
              </c:numCache>
            </c:numRef>
          </c:val>
        </c:ser>
        <c:ser>
          <c:idx val="2"/>
          <c:order val="2"/>
          <c:tx>
            <c:strRef>
              <c:f>Sheet1!$A$4</c:f>
              <c:strCache>
                <c:ptCount val="1"/>
                <c:pt idx="0">
                  <c:v>通义千问-Turbo</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0.207333333333333</c:v>
                </c:pt>
                <c:pt idx="1">
                  <c:v>0.7</c:v>
                </c:pt>
                <c:pt idx="2">
                  <c:v>0.408333333333333</c:v>
                </c:pt>
                <c:pt idx="3">
                  <c:v>0.479166666666667</c:v>
                </c:pt>
                <c:pt idx="4">
                  <c:v>0.854166666666667</c:v>
                </c:pt>
                <c:pt idx="5">
                  <c:v>2.68333333333333</c:v>
                </c:pt>
                <c:pt idx="6">
                  <c:v>0.383333333333333</c:v>
                </c:pt>
              </c:numCache>
            </c:numRef>
          </c:val>
        </c:ser>
        <c:ser>
          <c:idx val="3"/>
          <c:order val="3"/>
          <c:tx>
            <c:strRef>
              <c:f>Sheet1!$A$5</c:f>
              <c:strCache>
                <c:ptCount val="1"/>
                <c:pt idx="0">
                  <c:v>DeepSeek-V3</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0.19</c:v>
                </c:pt>
                <c:pt idx="1">
                  <c:v>0.875</c:v>
                </c:pt>
                <c:pt idx="2">
                  <c:v>0.379166666666667</c:v>
                </c:pt>
                <c:pt idx="3">
                  <c:v>0.341666666666667</c:v>
                </c:pt>
                <c:pt idx="4">
                  <c:v>0.5375</c:v>
                </c:pt>
                <c:pt idx="5">
                  <c:v>2.23333333333333</c:v>
                </c:pt>
                <c:pt idx="6">
                  <c:v>0.291666666666667</c:v>
                </c:pt>
              </c:numCache>
            </c:numRef>
          </c:val>
        </c:ser>
        <c:ser>
          <c:idx val="4"/>
          <c:order val="4"/>
          <c:tx>
            <c:strRef>
              <c:f>Sheet1!$A$6</c:f>
              <c:strCache>
                <c:ptCount val="1"/>
                <c:pt idx="0">
                  <c:v>DeepSeek-R1</c:v>
                </c:pt>
              </c:strCache>
            </c:strRef>
          </c:tx>
          <c:spPr>
            <a:solidFill>
              <a:schemeClr val="accent5"/>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0.148</c:v>
                </c:pt>
                <c:pt idx="1">
                  <c:v>0.591666666666667</c:v>
                </c:pt>
                <c:pt idx="2">
                  <c:v>0.4125</c:v>
                </c:pt>
                <c:pt idx="3">
                  <c:v>0.479166666666667</c:v>
                </c:pt>
                <c:pt idx="4">
                  <c:v>0.470833333333333</c:v>
                </c:pt>
                <c:pt idx="5">
                  <c:v>2.75</c:v>
                </c:pt>
                <c:pt idx="6">
                  <c:v>0.354166666666667</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模型微调后各模型打分平均绝对误差(MAE)</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通义千问-Plus</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0.408333333333333</c:v>
                </c:pt>
                <c:pt idx="1">
                  <c:v>0.441666666666667</c:v>
                </c:pt>
                <c:pt idx="2">
                  <c:v>0.6</c:v>
                </c:pt>
                <c:pt idx="3">
                  <c:v>0.633333333333333</c:v>
                </c:pt>
                <c:pt idx="4">
                  <c:v>0.466666666666667</c:v>
                </c:pt>
                <c:pt idx="5">
                  <c:v>1.13333333333333</c:v>
                </c:pt>
                <c:pt idx="6">
                  <c:v>0.533333333333333</c:v>
                </c:pt>
              </c:numCache>
            </c:numRef>
          </c:val>
        </c:ser>
        <c:ser>
          <c:idx val="1"/>
          <c:order val="1"/>
          <c:tx>
            <c:strRef>
              <c:f>Sheet1!$A$3</c:f>
              <c:strCache>
                <c:ptCount val="1"/>
                <c:pt idx="0">
                  <c:v>通义千问2.5-14B-1M</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0.423333333333333</c:v>
                </c:pt>
                <c:pt idx="1">
                  <c:v>0.725</c:v>
                </c:pt>
                <c:pt idx="2">
                  <c:v>0.65</c:v>
                </c:pt>
                <c:pt idx="3">
                  <c:v>0.491666666666667</c:v>
                </c:pt>
                <c:pt idx="4">
                  <c:v>0.45</c:v>
                </c:pt>
                <c:pt idx="5">
                  <c:v>1.06666666666667</c:v>
                </c:pt>
                <c:pt idx="6">
                  <c:v>0.333333333333333</c:v>
                </c:pt>
              </c:numCache>
            </c:numRef>
          </c:val>
        </c:ser>
        <c:ser>
          <c:idx val="2"/>
          <c:order val="2"/>
          <c:tx>
            <c:strRef>
              <c:f>Sheet1!$A$4</c:f>
              <c:strCache>
                <c:ptCount val="1"/>
                <c:pt idx="0">
                  <c:v>通义千问-Turbo</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0.37</c:v>
                </c:pt>
                <c:pt idx="1">
                  <c:v>0.5</c:v>
                </c:pt>
                <c:pt idx="2">
                  <c:v>0.466666666666667</c:v>
                </c:pt>
                <c:pt idx="3">
                  <c:v>0.558333333333333</c:v>
                </c:pt>
                <c:pt idx="4">
                  <c:v>0.791666666666667</c:v>
                </c:pt>
                <c:pt idx="5">
                  <c:v>1.01666666666667</c:v>
                </c:pt>
                <c:pt idx="6">
                  <c:v>0.383333333333333</c:v>
                </c:pt>
              </c:numCache>
            </c:numRef>
          </c:val>
        </c:ser>
        <c:ser>
          <c:idx val="3"/>
          <c:order val="3"/>
          <c:tx>
            <c:strRef>
              <c:f>Sheet1!$A$5</c:f>
              <c:strCache>
                <c:ptCount val="1"/>
                <c:pt idx="0">
                  <c:v>DeepSeek-V3</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0.34</c:v>
                </c:pt>
                <c:pt idx="1">
                  <c:v>0.783333333333333</c:v>
                </c:pt>
                <c:pt idx="2">
                  <c:v>0.408333333333333</c:v>
                </c:pt>
                <c:pt idx="3">
                  <c:v>0.433333333333333</c:v>
                </c:pt>
                <c:pt idx="4">
                  <c:v>0.541666666666667</c:v>
                </c:pt>
                <c:pt idx="5">
                  <c:v>0.933333333333333</c:v>
                </c:pt>
                <c:pt idx="6">
                  <c:v>0.266666666666667</c:v>
                </c:pt>
              </c:numCache>
            </c:numRef>
          </c:val>
        </c:ser>
        <c:ser>
          <c:idx val="4"/>
          <c:order val="4"/>
          <c:tx>
            <c:strRef>
              <c:f>Sheet1!$A$6</c:f>
              <c:strCache>
                <c:ptCount val="1"/>
                <c:pt idx="0">
                  <c:v>DeepSeek-R1</c:v>
                </c:pt>
              </c:strCache>
            </c:strRef>
          </c:tx>
          <c:spPr>
            <a:solidFill>
              <a:schemeClr val="accent5"/>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0.303333333333333</c:v>
                </c:pt>
                <c:pt idx="1">
                  <c:v>0.416666666666667</c:v>
                </c:pt>
                <c:pt idx="2">
                  <c:v>0.441666666666667</c:v>
                </c:pt>
                <c:pt idx="3">
                  <c:v>0.525</c:v>
                </c:pt>
                <c:pt idx="4">
                  <c:v>0.491666666666667</c:v>
                </c:pt>
                <c:pt idx="5">
                  <c:v>1.11666666666667</c:v>
                </c:pt>
                <c:pt idx="6">
                  <c:v>0.358333333333333</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模型微调后各模型打分皮尔逊相关系数(PCC)</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通义千问-Plus</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0.207617900473929</c:v>
                </c:pt>
                <c:pt idx="1">
                  <c:v>0.290552754335232</c:v>
                </c:pt>
                <c:pt idx="2">
                  <c:v>0.0747047260980341</c:v>
                </c:pt>
                <c:pt idx="3">
                  <c:v>-0.0361963365681551</c:v>
                </c:pt>
                <c:pt idx="4">
                  <c:v>0.486299827498349</c:v>
                </c:pt>
                <c:pt idx="5">
                  <c:v>0.0363264283355645</c:v>
                </c:pt>
                <c:pt idx="6">
                  <c:v>-0.00327981695458784</c:v>
                </c:pt>
              </c:numCache>
            </c:numRef>
          </c:val>
        </c:ser>
        <c:ser>
          <c:idx val="1"/>
          <c:order val="1"/>
          <c:tx>
            <c:strRef>
              <c:f>Sheet1!$A$3</c:f>
              <c:strCache>
                <c:ptCount val="1"/>
                <c:pt idx="0">
                  <c:v>通义千问2.5-14B-1M</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0.411319898435251</c:v>
                </c:pt>
                <c:pt idx="1">
                  <c:v>0.0484254590558719</c:v>
                </c:pt>
                <c:pt idx="2">
                  <c:v>0.0698650012390832</c:v>
                </c:pt>
                <c:pt idx="3">
                  <c:v>0.23886781727808</c:v>
                </c:pt>
                <c:pt idx="4">
                  <c:v>0.702402928602257</c:v>
                </c:pt>
                <c:pt idx="5">
                  <c:v>0.0154119982874188</c:v>
                </c:pt>
                <c:pt idx="6">
                  <c:v>0.0707536038287295</c:v>
                </c:pt>
              </c:numCache>
            </c:numRef>
          </c:val>
        </c:ser>
        <c:ser>
          <c:idx val="2"/>
          <c:order val="2"/>
          <c:tx>
            <c:strRef>
              <c:f>Sheet1!$A$4</c:f>
              <c:strCache>
                <c:ptCount val="1"/>
                <c:pt idx="0">
                  <c:v>通义千问-Turbo</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0.398070945758228</c:v>
                </c:pt>
                <c:pt idx="1">
                  <c:v>0.234353321818473</c:v>
                </c:pt>
                <c:pt idx="2">
                  <c:v>0.240996228172162</c:v>
                </c:pt>
                <c:pt idx="3">
                  <c:v>0.214390572543415</c:v>
                </c:pt>
                <c:pt idx="4">
                  <c:v>0.347477555207558</c:v>
                </c:pt>
                <c:pt idx="5">
                  <c:v>0.0804381688233103</c:v>
                </c:pt>
                <c:pt idx="6">
                  <c:v>0.363636363636364</c:v>
                </c:pt>
              </c:numCache>
            </c:numRef>
          </c:val>
        </c:ser>
        <c:ser>
          <c:idx val="3"/>
          <c:order val="3"/>
          <c:tx>
            <c:strRef>
              <c:f>Sheet1!$A$5</c:f>
              <c:strCache>
                <c:ptCount val="1"/>
                <c:pt idx="0">
                  <c:v>DeepSeek-V3</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0.286437208123104</c:v>
                </c:pt>
                <c:pt idx="1">
                  <c:v>0.156510587835383</c:v>
                </c:pt>
                <c:pt idx="2">
                  <c:v>0.0997537523518996</c:v>
                </c:pt>
                <c:pt idx="3">
                  <c:v>0.235709024410853</c:v>
                </c:pt>
                <c:pt idx="4">
                  <c:v>0.537881044494894</c:v>
                </c:pt>
                <c:pt idx="5">
                  <c:v>0.354697360862256</c:v>
                </c:pt>
                <c:pt idx="6">
                  <c:v>0.0625679274192442</c:v>
                </c:pt>
              </c:numCache>
            </c:numRef>
          </c:val>
        </c:ser>
        <c:ser>
          <c:idx val="4"/>
          <c:order val="4"/>
          <c:tx>
            <c:strRef>
              <c:f>Sheet1!$A$6</c:f>
              <c:strCache>
                <c:ptCount val="1"/>
                <c:pt idx="0">
                  <c:v>DeepSeek-R1</c:v>
                </c:pt>
              </c:strCache>
            </c:strRef>
          </c:tx>
          <c:spPr>
            <a:solidFill>
              <a:schemeClr val="accent5"/>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0.558395075425564</c:v>
                </c:pt>
                <c:pt idx="1">
                  <c:v>-0.0641803003931228</c:v>
                </c:pt>
                <c:pt idx="2">
                  <c:v>0.0134593443624027</c:v>
                </c:pt>
                <c:pt idx="3">
                  <c:v>0.445698132891656</c:v>
                </c:pt>
                <c:pt idx="4">
                  <c:v>0.525048343803622</c:v>
                </c:pt>
                <c:pt idx="5">
                  <c:v>0.065484657280208</c:v>
                </c:pt>
                <c:pt idx="6">
                  <c:v>0.310628243407194</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MSE(均方误差)</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chatGPT</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0.75</c:v>
                </c:pt>
                <c:pt idx="1">
                  <c:v>1.25</c:v>
                </c:pt>
                <c:pt idx="2">
                  <c:v>0.55</c:v>
                </c:pt>
                <c:pt idx="3">
                  <c:v>0.95</c:v>
                </c:pt>
                <c:pt idx="4">
                  <c:v>1.35</c:v>
                </c:pt>
                <c:pt idx="5">
                  <c:v>1.5</c:v>
                </c:pt>
                <c:pt idx="6">
                  <c:v>0.2</c:v>
                </c:pt>
              </c:numCache>
            </c:numRef>
          </c:val>
        </c:ser>
        <c:ser>
          <c:idx val="1"/>
          <c:order val="1"/>
          <c:tx>
            <c:strRef>
              <c:f>Sheet1!$A$3</c:f>
              <c:strCache>
                <c:ptCount val="1"/>
                <c:pt idx="0">
                  <c:v>deepseek</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0.576</c:v>
                </c:pt>
                <c:pt idx="1">
                  <c:v>1.05</c:v>
                </c:pt>
                <c:pt idx="2">
                  <c:v>0.3</c:v>
                </c:pt>
                <c:pt idx="3">
                  <c:v>0.45</c:v>
                </c:pt>
                <c:pt idx="4">
                  <c:v>1.75</c:v>
                </c:pt>
                <c:pt idx="5">
                  <c:v>1.4</c:v>
                </c:pt>
                <c:pt idx="6">
                  <c:v>0.2</c:v>
                </c:pt>
              </c:numCache>
            </c:numRef>
          </c:val>
        </c:ser>
        <c:ser>
          <c:idx val="2"/>
          <c:order val="2"/>
          <c:tx>
            <c:strRef>
              <c:f>Sheet1!$A$4</c:f>
              <c:strCache>
                <c:ptCount val="1"/>
                <c:pt idx="0">
                  <c:v>tongyiqianwen</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1.004</c:v>
                </c:pt>
                <c:pt idx="1">
                  <c:v>0.25</c:v>
                </c:pt>
                <c:pt idx="2">
                  <c:v>1.9</c:v>
                </c:pt>
                <c:pt idx="3">
                  <c:v>1.95</c:v>
                </c:pt>
                <c:pt idx="4">
                  <c:v>2.15</c:v>
                </c:pt>
                <c:pt idx="5">
                  <c:v>15.2</c:v>
                </c:pt>
                <c:pt idx="6">
                  <c:v>1.4</c:v>
                </c:pt>
              </c:numCache>
            </c:numRef>
          </c:val>
        </c:ser>
        <c:ser>
          <c:idx val="3"/>
          <c:order val="3"/>
          <c:tx>
            <c:strRef>
              <c:f>Sheet1!$A$5</c:f>
              <c:strCache>
                <c:ptCount val="1"/>
                <c:pt idx="0">
                  <c:v>wenxinyiyan</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0.488</c:v>
                </c:pt>
                <c:pt idx="1">
                  <c:v>1.25</c:v>
                </c:pt>
                <c:pt idx="2">
                  <c:v>0.55</c:v>
                </c:pt>
                <c:pt idx="3">
                  <c:v>0.5</c:v>
                </c:pt>
                <c:pt idx="4">
                  <c:v>0.95</c:v>
                </c:pt>
                <c:pt idx="5">
                  <c:v>1.25</c:v>
                </c:pt>
                <c:pt idx="6">
                  <c:v>0.2</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MAE(平均绝对误差)</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chatGPT</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0.78</c:v>
                </c:pt>
                <c:pt idx="1">
                  <c:v>1.1</c:v>
                </c:pt>
                <c:pt idx="2">
                  <c:v>0.5</c:v>
                </c:pt>
                <c:pt idx="3">
                  <c:v>0.9</c:v>
                </c:pt>
                <c:pt idx="4">
                  <c:v>1.1</c:v>
                </c:pt>
                <c:pt idx="5">
                  <c:v>0.8</c:v>
                </c:pt>
                <c:pt idx="6">
                  <c:v>0.2</c:v>
                </c:pt>
              </c:numCache>
            </c:numRef>
          </c:val>
        </c:ser>
        <c:ser>
          <c:idx val="1"/>
          <c:order val="1"/>
          <c:tx>
            <c:strRef>
              <c:f>Sheet1!$A$3</c:f>
              <c:strCache>
                <c:ptCount val="1"/>
                <c:pt idx="0">
                  <c:v>deepseek</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0.68</c:v>
                </c:pt>
                <c:pt idx="1">
                  <c:v>0.9</c:v>
                </c:pt>
                <c:pt idx="2">
                  <c:v>0.4</c:v>
                </c:pt>
                <c:pt idx="3">
                  <c:v>0.5</c:v>
                </c:pt>
                <c:pt idx="4">
                  <c:v>1.3</c:v>
                </c:pt>
                <c:pt idx="5">
                  <c:v>1</c:v>
                </c:pt>
                <c:pt idx="6">
                  <c:v>0.2</c:v>
                </c:pt>
              </c:numCache>
            </c:numRef>
          </c:val>
        </c:ser>
        <c:ser>
          <c:idx val="2"/>
          <c:order val="2"/>
          <c:tx>
            <c:strRef>
              <c:f>Sheet1!$A$4</c:f>
              <c:strCache>
                <c:ptCount val="1"/>
                <c:pt idx="0">
                  <c:v>tongyiqianwen</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0.88</c:v>
                </c:pt>
                <c:pt idx="1">
                  <c:v>0.3</c:v>
                </c:pt>
                <c:pt idx="2">
                  <c:v>1.2</c:v>
                </c:pt>
                <c:pt idx="3">
                  <c:v>1.3</c:v>
                </c:pt>
                <c:pt idx="4">
                  <c:v>1.3</c:v>
                </c:pt>
                <c:pt idx="5">
                  <c:v>2.8</c:v>
                </c:pt>
                <c:pt idx="6">
                  <c:v>1</c:v>
                </c:pt>
              </c:numCache>
            </c:numRef>
          </c:val>
        </c:ser>
        <c:ser>
          <c:idx val="3"/>
          <c:order val="3"/>
          <c:tx>
            <c:strRef>
              <c:f>Sheet1!$A$5</c:f>
              <c:strCache>
                <c:ptCount val="1"/>
                <c:pt idx="0">
                  <c:v>wenxinyiyan</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0.64</c:v>
                </c:pt>
                <c:pt idx="1">
                  <c:v>1.1</c:v>
                </c:pt>
                <c:pt idx="2">
                  <c:v>0.5</c:v>
                </c:pt>
                <c:pt idx="3">
                  <c:v>0.6</c:v>
                </c:pt>
                <c:pt idx="4">
                  <c:v>0.9</c:v>
                </c:pt>
                <c:pt idx="5">
                  <c:v>0.9</c:v>
                </c:pt>
                <c:pt idx="6">
                  <c:v>0.4</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PCC(皮尔逊相关系数)</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chatGPT</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0.423076923076921</c:v>
                </c:pt>
                <c:pt idx="1">
                  <c:v>0</c:v>
                </c:pt>
                <c:pt idx="2">
                  <c:v>0.0800640769025436</c:v>
                </c:pt>
                <c:pt idx="3">
                  <c:v>0.467707173346743</c:v>
                </c:pt>
                <c:pt idx="4">
                  <c:v>0.720576692122892</c:v>
                </c:pt>
                <c:pt idx="5">
                  <c:v>-0.666666666666667</c:v>
                </c:pt>
                <c:pt idx="6">
                  <c:v>0</c:v>
                </c:pt>
              </c:numCache>
            </c:numRef>
          </c:val>
        </c:ser>
        <c:ser>
          <c:idx val="1"/>
          <c:order val="1"/>
          <c:tx>
            <c:strRef>
              <c:f>Sheet1!$A$3</c:f>
              <c:strCache>
                <c:ptCount val="1"/>
                <c:pt idx="0">
                  <c:v>deepseek</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0.587239359366391</c:v>
                </c:pt>
                <c:pt idx="1">
                  <c:v>-0.25</c:v>
                </c:pt>
                <c:pt idx="2">
                  <c:v>0.480384461415261</c:v>
                </c:pt>
                <c:pt idx="3">
                  <c:v>0.868599036215379</c:v>
                </c:pt>
                <c:pt idx="4">
                  <c:v>0.930260509419063</c:v>
                </c:pt>
                <c:pt idx="5">
                  <c:v>0.166666666666667</c:v>
                </c:pt>
                <c:pt idx="6">
                  <c:v>0</c:v>
                </c:pt>
              </c:numCache>
            </c:numRef>
          </c:val>
        </c:ser>
        <c:ser>
          <c:idx val="2"/>
          <c:order val="2"/>
          <c:tx>
            <c:strRef>
              <c:f>Sheet1!$A$4</c:f>
              <c:strCache>
                <c:ptCount val="1"/>
                <c:pt idx="0">
                  <c:v>tongyiqianwen</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-0.953580942219775</c:v>
                </c:pt>
                <c:pt idx="1">
                  <c:v>-0.25</c:v>
                </c:pt>
                <c:pt idx="2">
                  <c:v>-0.877058019307029</c:v>
                </c:pt>
                <c:pt idx="3">
                  <c:v>-0.906326967174966</c:v>
                </c:pt>
                <c:pt idx="4">
                  <c:v>-0.437237316097603</c:v>
                </c:pt>
                <c:pt idx="5">
                  <c:v>-0.173902085910063</c:v>
                </c:pt>
                <c:pt idx="6">
                  <c:v>-0.534522483824849</c:v>
                </c:pt>
              </c:numCache>
            </c:numRef>
          </c:val>
        </c:ser>
        <c:ser>
          <c:idx val="3"/>
          <c:order val="3"/>
          <c:tx>
            <c:strRef>
              <c:f>Sheet1!$A$5</c:f>
              <c:strCache>
                <c:ptCount val="1"/>
                <c:pt idx="0">
                  <c:v>wenxinyiyan</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0.784464540552737</c:v>
                </c:pt>
                <c:pt idx="1">
                  <c:v>0</c:v>
                </c:pt>
                <c:pt idx="2">
                  <c:v>0.0800640769025436</c:v>
                </c:pt>
                <c:pt idx="3">
                  <c:v>0.868599036215379</c:v>
                </c:pt>
                <c:pt idx="4">
                  <c:v>0.784464540552736</c:v>
                </c:pt>
                <c:pt idx="5">
                  <c:v>0.153093108923949</c:v>
                </c:pt>
                <c:pt idx="6">
                  <c:v>0.25</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百炼平台模型</a:t>
            </a:r>
            <a:r>
              <a:rPr lang="en-US" altLang="zh-CN"/>
              <a:t> - </a:t>
            </a:r>
            <a:r>
              <a:rPr altLang="en-US"/>
              <a:t>均值</a:t>
            </a:r>
            <a:endParaRPr altLang="en-US"/>
          </a:p>
        </c:rich>
      </c:tx>
      <c:layout/>
      <c:overlay val="0"/>
      <c:spPr>
        <a:noFill/>
        <a:ln>
          <a:noFill/>
        </a:ln>
        <a:effectLst/>
      </c:spPr>
    </c:title>
    <c:autoTitleDeleted val="0"/>
    <c:plotArea>
      <c:layout/>
      <c:radarChart>
        <c:radarStyle val="marker"/>
        <c:varyColors val="0"/>
        <c:ser>
          <c:idx val="0"/>
          <c:order val="0"/>
          <c:tx>
            <c:strRef>
              <c:f>Sheet1!$A$2</c:f>
              <c:strCache>
                <c:ptCount val="1"/>
                <c:pt idx="0">
                  <c:v>教师评分结果</c:v>
                </c:pt>
              </c:strCache>
            </c:strRef>
          </c:tx>
          <c:spPr>
            <a:ln w="28575" cap="rnd">
              <a:solidFill>
                <a:schemeClr val="accent1"/>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8.39166666666667</c:v>
                </c:pt>
                <c:pt idx="1">
                  <c:v>8.2</c:v>
                </c:pt>
                <c:pt idx="2">
                  <c:v>8.30833333333333</c:v>
                </c:pt>
                <c:pt idx="3">
                  <c:v>8.15</c:v>
                </c:pt>
                <c:pt idx="4">
                  <c:v>8.35833333333333</c:v>
                </c:pt>
                <c:pt idx="5">
                  <c:v>8.83333333333333</c:v>
                </c:pt>
                <c:pt idx="6">
                  <c:v>9.05</c:v>
                </c:pt>
              </c:numCache>
            </c:numRef>
          </c:val>
        </c:ser>
        <c:ser>
          <c:idx val="1"/>
          <c:order val="1"/>
          <c:tx>
            <c:strRef>
              <c:f>Sheet1!$A$3</c:f>
              <c:strCache>
                <c:ptCount val="1"/>
                <c:pt idx="0">
                  <c:v>通义千问-Plus</c:v>
                </c:pt>
              </c:strCache>
            </c:strRef>
          </c:tx>
          <c:spPr>
            <a:ln w="28575" cap="rnd">
              <a:solidFill>
                <a:schemeClr val="accent2"/>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7.96333333333333</c:v>
                </c:pt>
                <c:pt idx="1">
                  <c:v>8.34166666666667</c:v>
                </c:pt>
                <c:pt idx="2">
                  <c:v>7.86666666666667</c:v>
                </c:pt>
                <c:pt idx="3">
                  <c:v>7.61666666666667</c:v>
                </c:pt>
                <c:pt idx="4">
                  <c:v>8.1</c:v>
                </c:pt>
                <c:pt idx="5">
                  <c:v>7.80833333333333</c:v>
                </c:pt>
                <c:pt idx="6">
                  <c:v>8.64166666666667</c:v>
                </c:pt>
              </c:numCache>
            </c:numRef>
          </c:val>
        </c:ser>
        <c:ser>
          <c:idx val="2"/>
          <c:order val="2"/>
          <c:tx>
            <c:strRef>
              <c:f>Sheet1!$A$4</c:f>
              <c:strCache>
                <c:ptCount val="1"/>
                <c:pt idx="0">
                  <c:v>通义千问2.5-14B-1M</c:v>
                </c:pt>
              </c:strCache>
            </c:strRef>
          </c:tx>
          <c:spPr>
            <a:ln w="28575" cap="rnd">
              <a:solidFill>
                <a:schemeClr val="accent3"/>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7.915</c:v>
                </c:pt>
                <c:pt idx="1">
                  <c:v>8.39166666666667</c:v>
                </c:pt>
                <c:pt idx="2">
                  <c:v>7.685</c:v>
                </c:pt>
                <c:pt idx="3">
                  <c:v>7.72833333333333</c:v>
                </c:pt>
                <c:pt idx="4">
                  <c:v>8.14</c:v>
                </c:pt>
                <c:pt idx="5">
                  <c:v>8.99166666666667</c:v>
                </c:pt>
                <c:pt idx="6">
                  <c:v>8.25</c:v>
                </c:pt>
              </c:numCache>
            </c:numRef>
          </c:val>
        </c:ser>
        <c:ser>
          <c:idx val="3"/>
          <c:order val="3"/>
          <c:tx>
            <c:strRef>
              <c:f>Sheet1!$A$5</c:f>
              <c:strCache>
                <c:ptCount val="1"/>
                <c:pt idx="0">
                  <c:v>通义千问-Turbo</c:v>
                </c:pt>
              </c:strCache>
            </c:strRef>
          </c:tx>
          <c:spPr>
            <a:ln w="28575" cap="rnd">
              <a:solidFill>
                <a:schemeClr val="accent4"/>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7.63166666666667</c:v>
                </c:pt>
                <c:pt idx="1">
                  <c:v>7.86666666666667</c:v>
                </c:pt>
                <c:pt idx="2">
                  <c:v>7.45</c:v>
                </c:pt>
                <c:pt idx="3">
                  <c:v>7.72</c:v>
                </c:pt>
                <c:pt idx="4">
                  <c:v>7.41833333333333</c:v>
                </c:pt>
                <c:pt idx="5">
                  <c:v>7.80833333333333</c:v>
                </c:pt>
                <c:pt idx="6">
                  <c:v>7.69666666666667</c:v>
                </c:pt>
              </c:numCache>
            </c:numRef>
          </c:val>
        </c:ser>
        <c:ser>
          <c:idx val="4"/>
          <c:order val="4"/>
          <c:tx>
            <c:strRef>
              <c:f>Sheet1!$A$6</c:f>
              <c:strCache>
                <c:ptCount val="1"/>
                <c:pt idx="0">
                  <c:v>DeepSeek-V3</c:v>
                </c:pt>
              </c:strCache>
            </c:strRef>
          </c:tx>
          <c:spPr>
            <a:ln w="28575" cap="rnd">
              <a:solidFill>
                <a:schemeClr val="accent5"/>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8.42833333333333</c:v>
                </c:pt>
                <c:pt idx="1">
                  <c:v>8.91666666666667</c:v>
                </c:pt>
                <c:pt idx="2">
                  <c:v>8.86666666666667</c:v>
                </c:pt>
                <c:pt idx="3">
                  <c:v>7.93333333333333</c:v>
                </c:pt>
                <c:pt idx="4">
                  <c:v>8.68333333333333</c:v>
                </c:pt>
                <c:pt idx="5">
                  <c:v>8.21666666666667</c:v>
                </c:pt>
                <c:pt idx="6">
                  <c:v>8.9</c:v>
                </c:pt>
              </c:numCache>
            </c:numRef>
          </c:val>
        </c:ser>
        <c:ser>
          <c:idx val="5"/>
          <c:order val="5"/>
          <c:tx>
            <c:strRef>
              <c:f>Sheet1!$A$7</c:f>
              <c:strCache>
                <c:ptCount val="1"/>
                <c:pt idx="0">
                  <c:v>DeepSeek-R1</c:v>
                </c:pt>
              </c:strCache>
            </c:strRef>
          </c:tx>
          <c:spPr>
            <a:ln w="28575" cap="rnd">
              <a:solidFill>
                <a:schemeClr val="accent6"/>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Sheet1!$B$7:$H$7</c:f>
              <c:numCache>
                <c:formatCode>General</c:formatCode>
                <c:ptCount val="7"/>
                <c:pt idx="0">
                  <c:v>7.77</c:v>
                </c:pt>
                <c:pt idx="1">
                  <c:v>8.25833333333333</c:v>
                </c:pt>
                <c:pt idx="2">
                  <c:v>7.91666666666667</c:v>
                </c:pt>
                <c:pt idx="3">
                  <c:v>7.20833333333333</c:v>
                </c:pt>
                <c:pt idx="4">
                  <c:v>7.675</c:v>
                </c:pt>
                <c:pt idx="5">
                  <c:v>7.09166666666667</c:v>
                </c:pt>
                <c:pt idx="6">
                  <c:v>8.21666666666667</c:v>
                </c:pt>
              </c:numCache>
            </c:numRef>
          </c:val>
        </c:ser>
        <c:dLbls>
          <c:showLegendKey val="0"/>
          <c:showVal val="0"/>
          <c:showCatName val="0"/>
          <c:showSerName val="0"/>
          <c:showPercent val="0"/>
          <c:showBubbleSize val="0"/>
        </c:dLbls>
        <c:axId val="364020223"/>
        <c:axId val="122713916"/>
      </c:radarChart>
      <c:catAx>
        <c:axId val="36402022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22713916"/>
        <c:crosses val="autoZero"/>
        <c:auto val="1"/>
        <c:lblAlgn val="ctr"/>
        <c:lblOffset val="100"/>
        <c:noMultiLvlLbl val="0"/>
      </c:catAx>
      <c:valAx>
        <c:axId val="122713916"/>
        <c:scaling>
          <c:orientation val="minMax"/>
        </c:scaling>
        <c:delete val="1"/>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64020223"/>
        <c:crosses val="autoZero"/>
        <c:crossBetween val="between"/>
      </c:valAx>
      <c:spPr>
        <a:noFill/>
        <a:ln>
          <a:noFill/>
        </a:ln>
        <a:effectLst/>
      </c:spPr>
    </c:plotArea>
    <c:legend>
      <c:legendPos val="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0a1683ed-b5fc-4de6-87d5-8e0f276e9440}"/>
      </c:ext>
    </c:extLst>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提示语调控下各模型打分均方误差(MSE)</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通义千问-Plus</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0.386833333333333</c:v>
                </c:pt>
                <c:pt idx="1">
                  <c:v>0.479166666666667</c:v>
                </c:pt>
                <c:pt idx="2">
                  <c:v>0.545833333333333</c:v>
                </c:pt>
                <c:pt idx="3">
                  <c:v>0.691666666666667</c:v>
                </c:pt>
                <c:pt idx="4">
                  <c:v>0.529166666666667</c:v>
                </c:pt>
                <c:pt idx="5">
                  <c:v>4.19583333333333</c:v>
                </c:pt>
                <c:pt idx="6">
                  <c:v>0.570833333333333</c:v>
                </c:pt>
              </c:numCache>
            </c:numRef>
          </c:val>
        </c:ser>
        <c:ser>
          <c:idx val="1"/>
          <c:order val="1"/>
          <c:tx>
            <c:strRef>
              <c:f>Sheet1!$A$3</c:f>
              <c:strCache>
                <c:ptCount val="1"/>
                <c:pt idx="0">
                  <c:v>通义千问2.5-14B-1M</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0.584</c:v>
                </c:pt>
                <c:pt idx="1">
                  <c:v>0.645833333333333</c:v>
                </c:pt>
                <c:pt idx="2">
                  <c:v>0.946333333333333</c:v>
                </c:pt>
                <c:pt idx="3">
                  <c:v>0.768166666666667</c:v>
                </c:pt>
                <c:pt idx="4">
                  <c:v>0.8085</c:v>
                </c:pt>
                <c:pt idx="5">
                  <c:v>2.3625</c:v>
                </c:pt>
                <c:pt idx="6">
                  <c:v>1.09166666666667</c:v>
                </c:pt>
              </c:numCache>
            </c:numRef>
          </c:val>
        </c:ser>
        <c:ser>
          <c:idx val="2"/>
          <c:order val="2"/>
          <c:tx>
            <c:strRef>
              <c:f>Sheet1!$A$4</c:f>
              <c:strCache>
                <c:ptCount val="1"/>
                <c:pt idx="0">
                  <c:v>通义千问-Turbo</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0.845333333333333</c:v>
                </c:pt>
                <c:pt idx="1">
                  <c:v>0.65</c:v>
                </c:pt>
                <c:pt idx="2">
                  <c:v>1.2375</c:v>
                </c:pt>
                <c:pt idx="3">
                  <c:v>0.651</c:v>
                </c:pt>
                <c:pt idx="4">
                  <c:v>1.42433333333333</c:v>
                </c:pt>
                <c:pt idx="5">
                  <c:v>4.14583333333333</c:v>
                </c:pt>
                <c:pt idx="6">
                  <c:v>2.28666666666667</c:v>
                </c:pt>
              </c:numCache>
            </c:numRef>
          </c:val>
        </c:ser>
        <c:ser>
          <c:idx val="3"/>
          <c:order val="3"/>
          <c:tx>
            <c:strRef>
              <c:f>Sheet1!$A$5</c:f>
              <c:strCache>
                <c:ptCount val="1"/>
                <c:pt idx="0">
                  <c:v>DeepSeek-V3</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0.358333333333333</c:v>
                </c:pt>
                <c:pt idx="1">
                  <c:v>1.10833333333333</c:v>
                </c:pt>
                <c:pt idx="2">
                  <c:v>1.02083333333333</c:v>
                </c:pt>
                <c:pt idx="3">
                  <c:v>0.516666666666667</c:v>
                </c:pt>
                <c:pt idx="4">
                  <c:v>0.470833333333333</c:v>
                </c:pt>
                <c:pt idx="5">
                  <c:v>3.21666666666667</c:v>
                </c:pt>
                <c:pt idx="6">
                  <c:v>0.683333333333333</c:v>
                </c:pt>
              </c:numCache>
            </c:numRef>
          </c:val>
        </c:ser>
        <c:ser>
          <c:idx val="4"/>
          <c:order val="4"/>
          <c:tx>
            <c:strRef>
              <c:f>Sheet1!$A$6</c:f>
              <c:strCache>
                <c:ptCount val="1"/>
                <c:pt idx="0">
                  <c:v>DeepSeek-R1</c:v>
                </c:pt>
              </c:strCache>
            </c:strRef>
          </c:tx>
          <c:spPr>
            <a:solidFill>
              <a:schemeClr val="accent5"/>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0.705916666666667</c:v>
                </c:pt>
                <c:pt idx="1">
                  <c:v>0.479166666666667</c:v>
                </c:pt>
                <c:pt idx="2">
                  <c:v>0.6375</c:v>
                </c:pt>
                <c:pt idx="3">
                  <c:v>1.42916666666667</c:v>
                </c:pt>
                <c:pt idx="4">
                  <c:v>1.24166666666667</c:v>
                </c:pt>
                <c:pt idx="5">
                  <c:v>5.8375</c:v>
                </c:pt>
                <c:pt idx="6">
                  <c:v>1.3</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提示语调控下各模型打分平均绝对误差(MAE)</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通义千问-Plus</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0.521666666666667</c:v>
                </c:pt>
                <c:pt idx="1">
                  <c:v>0.441666666666667</c:v>
                </c:pt>
                <c:pt idx="2">
                  <c:v>0.541666666666667</c:v>
                </c:pt>
                <c:pt idx="3">
                  <c:v>0.683333333333333</c:v>
                </c:pt>
                <c:pt idx="4">
                  <c:v>0.575</c:v>
                </c:pt>
                <c:pt idx="5">
                  <c:v>1.75833333333333</c:v>
                </c:pt>
                <c:pt idx="6">
                  <c:v>0.508333333333333</c:v>
                </c:pt>
              </c:numCache>
            </c:numRef>
          </c:val>
        </c:ser>
        <c:ser>
          <c:idx val="1"/>
          <c:order val="1"/>
          <c:tx>
            <c:strRef>
              <c:f>Sheet1!$A$3</c:f>
              <c:strCache>
                <c:ptCount val="1"/>
                <c:pt idx="0">
                  <c:v>通义千问2.5-14B-1M</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0.61</c:v>
                </c:pt>
                <c:pt idx="1">
                  <c:v>0.591666666666667</c:v>
                </c:pt>
                <c:pt idx="2">
                  <c:v>0.743333333333333</c:v>
                </c:pt>
                <c:pt idx="3">
                  <c:v>0.671666666666667</c:v>
                </c:pt>
                <c:pt idx="4">
                  <c:v>0.735</c:v>
                </c:pt>
                <c:pt idx="5">
                  <c:v>1.075</c:v>
                </c:pt>
                <c:pt idx="6">
                  <c:v>0.866666666666667</c:v>
                </c:pt>
              </c:numCache>
            </c:numRef>
          </c:val>
        </c:ser>
        <c:ser>
          <c:idx val="2"/>
          <c:order val="2"/>
          <c:tx>
            <c:strRef>
              <c:f>Sheet1!$A$4</c:f>
              <c:strCache>
                <c:ptCount val="1"/>
                <c:pt idx="0">
                  <c:v>通义千问-Turbo</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0.78</c:v>
                </c:pt>
                <c:pt idx="1">
                  <c:v>0.483333333333333</c:v>
                </c:pt>
                <c:pt idx="2">
                  <c:v>0.925</c:v>
                </c:pt>
                <c:pt idx="3">
                  <c:v>0.616666666666667</c:v>
                </c:pt>
                <c:pt idx="4">
                  <c:v>1.00333333333333</c:v>
                </c:pt>
                <c:pt idx="5">
                  <c:v>1.70833333333333</c:v>
                </c:pt>
                <c:pt idx="6">
                  <c:v>1.35333333333333</c:v>
                </c:pt>
              </c:numCache>
            </c:numRef>
          </c:val>
        </c:ser>
        <c:ser>
          <c:idx val="3"/>
          <c:order val="3"/>
          <c:tx>
            <c:strRef>
              <c:f>Sheet1!$A$5</c:f>
              <c:strCache>
                <c:ptCount val="1"/>
                <c:pt idx="0">
                  <c:v>DeepSeek-V3</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0.39</c:v>
                </c:pt>
                <c:pt idx="1">
                  <c:v>0.983333333333333</c:v>
                </c:pt>
                <c:pt idx="2">
                  <c:v>0.808333333333333</c:v>
                </c:pt>
                <c:pt idx="3">
                  <c:v>0.5</c:v>
                </c:pt>
                <c:pt idx="4">
                  <c:v>0.508333333333333</c:v>
                </c:pt>
                <c:pt idx="5">
                  <c:v>1.48333333333333</c:v>
                </c:pt>
                <c:pt idx="6">
                  <c:v>0.35</c:v>
                </c:pt>
              </c:numCache>
            </c:numRef>
          </c:val>
        </c:ser>
        <c:ser>
          <c:idx val="4"/>
          <c:order val="4"/>
          <c:tx>
            <c:strRef>
              <c:f>Sheet1!$A$6</c:f>
              <c:strCache>
                <c:ptCount val="1"/>
                <c:pt idx="0">
                  <c:v>DeepSeek-R1</c:v>
                </c:pt>
              </c:strCache>
            </c:strRef>
          </c:tx>
          <c:spPr>
            <a:solidFill>
              <a:schemeClr val="accent5"/>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0.698333333333333</c:v>
                </c:pt>
                <c:pt idx="1">
                  <c:v>0.458333333333333</c:v>
                </c:pt>
                <c:pt idx="2">
                  <c:v>0.558333333333333</c:v>
                </c:pt>
                <c:pt idx="3">
                  <c:v>1.00833333333333</c:v>
                </c:pt>
                <c:pt idx="4">
                  <c:v>0.866666666666667</c:v>
                </c:pt>
                <c:pt idx="5">
                  <c:v>2.10833333333333</c:v>
                </c:pt>
                <c:pt idx="6">
                  <c:v>0.866666666666667</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提示语调控下各模型打分皮尔逊相关系数(PCC)</a:t>
            </a:r>
          </a:p>
        </c:rich>
      </c:tx>
      <c:layout/>
      <c:overlay val="0"/>
      <c:spPr>
        <a:noFill/>
        <a:ln>
          <a:noFill/>
        </a:ln>
        <a:effectLst/>
      </c:spPr>
    </c:title>
    <c:autoTitleDeleted val="0"/>
    <c:plotArea>
      <c:layout/>
      <c:barChart>
        <c:barDir val="col"/>
        <c:grouping val="clustered"/>
        <c:varyColors val="0"/>
        <c:ser>
          <c:idx val="0"/>
          <c:order val="0"/>
          <c:tx>
            <c:strRef>
              <c:f>Sheet1!$A$2</c:f>
              <c:strCache>
                <c:ptCount val="1"/>
                <c:pt idx="0">
                  <c:v>通义千问-Plus</c:v>
                </c:pt>
              </c:strCache>
            </c:strRef>
          </c:tx>
          <c:spPr>
            <a:solidFill>
              <a:schemeClr val="accent1"/>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0.406156089797501</c:v>
                </c:pt>
                <c:pt idx="1">
                  <c:v>0.337796920037021</c:v>
                </c:pt>
                <c:pt idx="2">
                  <c:v>0.314452402908439</c:v>
                </c:pt>
                <c:pt idx="3">
                  <c:v>0.301049910883944</c:v>
                </c:pt>
                <c:pt idx="4">
                  <c:v>0.473262937194714</c:v>
                </c:pt>
                <c:pt idx="5">
                  <c:v>0.0010096302475069</c:v>
                </c:pt>
                <c:pt idx="6">
                  <c:v>0.146302588586839</c:v>
                </c:pt>
              </c:numCache>
            </c:numRef>
          </c:val>
        </c:ser>
        <c:ser>
          <c:idx val="1"/>
          <c:order val="1"/>
          <c:tx>
            <c:strRef>
              <c:f>Sheet1!$A$3</c:f>
              <c:strCache>
                <c:ptCount val="1"/>
                <c:pt idx="0">
                  <c:v>通义千问2.5-14B-1M</c:v>
                </c:pt>
              </c:strCache>
            </c:strRef>
          </c:tx>
          <c:spPr>
            <a:solidFill>
              <a:schemeClr val="accent2"/>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0.245050027778174</c:v>
                </c:pt>
                <c:pt idx="1">
                  <c:v>0.167648389179557</c:v>
                </c:pt>
                <c:pt idx="2">
                  <c:v>0.267665073947949</c:v>
                </c:pt>
                <c:pt idx="3">
                  <c:v>0.0352261832199431</c:v>
                </c:pt>
                <c:pt idx="4">
                  <c:v>0.364754147360975</c:v>
                </c:pt>
                <c:pt idx="5">
                  <c:v>0.0835972409914411</c:v>
                </c:pt>
                <c:pt idx="6">
                  <c:v>0.0181686094491036</c:v>
                </c:pt>
              </c:numCache>
            </c:numRef>
          </c:val>
        </c:ser>
        <c:ser>
          <c:idx val="2"/>
          <c:order val="2"/>
          <c:tx>
            <c:strRef>
              <c:f>Sheet1!$A$4</c:f>
              <c:strCache>
                <c:ptCount val="1"/>
                <c:pt idx="0">
                  <c:v>通义千问-Turbo</c:v>
                </c:pt>
              </c:strCache>
            </c:strRef>
          </c:tx>
          <c:spPr>
            <a:solidFill>
              <a:schemeClr val="accent3"/>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0.112194313448074</c:v>
                </c:pt>
                <c:pt idx="1">
                  <c:v>0.105836557180885</c:v>
                </c:pt>
                <c:pt idx="2">
                  <c:v>0.0593678732219576</c:v>
                </c:pt>
                <c:pt idx="3">
                  <c:v>0.0959075538289201</c:v>
                </c:pt>
                <c:pt idx="4">
                  <c:v>0.435260986972231</c:v>
                </c:pt>
                <c:pt idx="5">
                  <c:v>-0.00526992935998134</c:v>
                </c:pt>
                <c:pt idx="6">
                  <c:v>0.0936059990985874</c:v>
                </c:pt>
              </c:numCache>
            </c:numRef>
          </c:val>
        </c:ser>
        <c:ser>
          <c:idx val="3"/>
          <c:order val="3"/>
          <c:tx>
            <c:strRef>
              <c:f>Sheet1!$A$5</c:f>
              <c:strCache>
                <c:ptCount val="1"/>
                <c:pt idx="0">
                  <c:v>DeepSeek-V3</c:v>
                </c:pt>
              </c:strCache>
            </c:strRef>
          </c:tx>
          <c:spPr>
            <a:solidFill>
              <a:schemeClr val="accent4"/>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0.0363667710284491</c:v>
                </c:pt>
                <c:pt idx="1">
                  <c:v>0.0590478538112838</c:v>
                </c:pt>
                <c:pt idx="2">
                  <c:v>-0.208305751754756</c:v>
                </c:pt>
                <c:pt idx="3">
                  <c:v>0.105372673954766</c:v>
                </c:pt>
                <c:pt idx="4">
                  <c:v>0.562348014034983</c:v>
                </c:pt>
                <c:pt idx="5">
                  <c:v>-0.0908175706790584</c:v>
                </c:pt>
                <c:pt idx="6">
                  <c:v>-0.230178032281851</c:v>
                </c:pt>
              </c:numCache>
            </c:numRef>
          </c:val>
        </c:ser>
        <c:ser>
          <c:idx val="4"/>
          <c:order val="4"/>
          <c:tx>
            <c:strRef>
              <c:f>Sheet1!$A$6</c:f>
              <c:strCache>
                <c:ptCount val="1"/>
                <c:pt idx="0">
                  <c:v>DeepSeek-R1</c:v>
                </c:pt>
              </c:strCache>
            </c:strRef>
          </c:tx>
          <c:spPr>
            <a:solidFill>
              <a:schemeClr val="accent5"/>
            </a:solidFill>
            <a:ln>
              <a:noFill/>
            </a:ln>
            <a:effectLst/>
          </c:spPr>
          <c:invertIfNegative val="0"/>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0.326153561044331</c:v>
                </c:pt>
                <c:pt idx="1">
                  <c:v>0.365426765201989</c:v>
                </c:pt>
                <c:pt idx="2">
                  <c:v>0.19342688201432</c:v>
                </c:pt>
                <c:pt idx="3">
                  <c:v>0.308497750896753</c:v>
                </c:pt>
                <c:pt idx="4">
                  <c:v>0.296069171244344</c:v>
                </c:pt>
                <c:pt idx="5">
                  <c:v>0.106214401639303</c:v>
                </c:pt>
                <c:pt idx="6">
                  <c:v>0.119176922952548</c:v>
                </c:pt>
              </c:numCache>
            </c:numRef>
          </c:val>
        </c:ser>
        <c:dLbls>
          <c:showLegendKey val="0"/>
          <c:showVal val="0"/>
          <c:showCatName val="0"/>
          <c:showSerName val="0"/>
          <c:showPercent val="0"/>
          <c:showBubbleSize val="0"/>
        </c:dLbls>
        <c:gapWidth val="246"/>
        <c:overlap val="-28"/>
        <c:axId val="91471279"/>
        <c:axId val="15274618"/>
      </c:barChart>
      <c:catAx>
        <c:axId val="914712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274618"/>
        <c:crosses val="autoZero"/>
        <c:auto val="1"/>
        <c:lblAlgn val="ctr"/>
        <c:lblOffset val="100"/>
        <c:noMultiLvlLbl val="0"/>
      </c:catAx>
      <c:valAx>
        <c:axId val="15274618"/>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471279"/>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31cc68f-645a-440f-a65a-f3c0ee8ac267}"/>
      </c:ext>
    </c:extLst>
  </c:chart>
  <c:spPr>
    <a:noFill/>
    <a:ln>
      <a:noFill/>
    </a:ln>
    <a:effectLst/>
  </c:spPr>
  <c:txPr>
    <a:bodyPr/>
    <a:lstStyle/>
    <a:p>
      <a:pPr>
        <a:defRPr lang="zh-CN"/>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rPr lang="en-US" altLang="zh-CN"/>
              <a:t>2023</a:t>
            </a:r>
            <a:r>
              <a:rPr altLang="en-US"/>
              <a:t>本科论文</a:t>
            </a:r>
            <a:r>
              <a:rPr lang="en-US" altLang="zh-CN"/>
              <a:t>(5</a:t>
            </a:r>
            <a:r>
              <a:rPr altLang="en-US"/>
              <a:t>篇</a:t>
            </a:r>
            <a:r>
              <a:rPr lang="en-US" altLang="zh-CN"/>
              <a:t>) - </a:t>
            </a:r>
            <a:r>
              <a:rPr altLang="en-US"/>
              <a:t>均值</a:t>
            </a:r>
            <a:endParaRPr altLang="en-US"/>
          </a:p>
        </c:rich>
      </c:tx>
      <c:layout/>
      <c:overlay val="0"/>
      <c:spPr>
        <a:noFill/>
        <a:ln>
          <a:noFill/>
        </a:ln>
        <a:effectLst/>
      </c:spPr>
    </c:title>
    <c:autoTitleDeleted val="0"/>
    <c:plotArea>
      <c:layout/>
      <c:radarChart>
        <c:radarStyle val="marker"/>
        <c:varyColors val="0"/>
        <c:ser>
          <c:idx val="0"/>
          <c:order val="0"/>
          <c:tx>
            <c:strRef>
              <c:f>Sheet1!$A$2</c:f>
              <c:strCache>
                <c:ptCount val="1"/>
                <c:pt idx="0">
                  <c:v>教师评分结果</c:v>
                </c:pt>
              </c:strCache>
            </c:strRef>
          </c:tx>
          <c:spPr>
            <a:ln w="28575" cap="rnd">
              <a:solidFill>
                <a:schemeClr val="accent1"/>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Sheet1!$B$2:$H$2</c:f>
              <c:numCache>
                <c:formatCode>General</c:formatCode>
                <c:ptCount val="7"/>
                <c:pt idx="0">
                  <c:v>8.39166666666667</c:v>
                </c:pt>
                <c:pt idx="1">
                  <c:v>8.2</c:v>
                </c:pt>
                <c:pt idx="2">
                  <c:v>8.30833333333333</c:v>
                </c:pt>
                <c:pt idx="3">
                  <c:v>8.15</c:v>
                </c:pt>
                <c:pt idx="4">
                  <c:v>8.35833333333333</c:v>
                </c:pt>
                <c:pt idx="5">
                  <c:v>8.83333333333333</c:v>
                </c:pt>
                <c:pt idx="6">
                  <c:v>9.05</c:v>
                </c:pt>
              </c:numCache>
            </c:numRef>
          </c:val>
        </c:ser>
        <c:ser>
          <c:idx val="1"/>
          <c:order val="1"/>
          <c:tx>
            <c:strRef>
              <c:f>Sheet1!$A$3</c:f>
              <c:strCache>
                <c:ptCount val="1"/>
                <c:pt idx="0">
                  <c:v>通义千问-Plus</c:v>
                </c:pt>
              </c:strCache>
            </c:strRef>
          </c:tx>
          <c:spPr>
            <a:ln w="28575" cap="rnd">
              <a:solidFill>
                <a:schemeClr val="accent2"/>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Sheet1!$B$3:$H$3</c:f>
              <c:numCache>
                <c:formatCode>General</c:formatCode>
                <c:ptCount val="7"/>
                <c:pt idx="0">
                  <c:v>8.65666666666667</c:v>
                </c:pt>
                <c:pt idx="1">
                  <c:v>8.34166666666667</c:v>
                </c:pt>
                <c:pt idx="2">
                  <c:v>8.80833333333333</c:v>
                </c:pt>
                <c:pt idx="3">
                  <c:v>8.48333333333333</c:v>
                </c:pt>
                <c:pt idx="4">
                  <c:v>8.50833333333333</c:v>
                </c:pt>
                <c:pt idx="5">
                  <c:v>9.9</c:v>
                </c:pt>
                <c:pt idx="6">
                  <c:v>9.35</c:v>
                </c:pt>
              </c:numCache>
            </c:numRef>
          </c:val>
        </c:ser>
        <c:ser>
          <c:idx val="2"/>
          <c:order val="2"/>
          <c:tx>
            <c:strRef>
              <c:f>Sheet1!$A$4</c:f>
              <c:strCache>
                <c:ptCount val="1"/>
                <c:pt idx="0">
                  <c:v>通义千问2.5-14B-1M</c:v>
                </c:pt>
              </c:strCache>
            </c:strRef>
          </c:tx>
          <c:spPr>
            <a:ln w="28575" cap="rnd">
              <a:solidFill>
                <a:schemeClr val="accent3"/>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Sheet1!$B$4:$H$4</c:f>
              <c:numCache>
                <c:formatCode>General</c:formatCode>
                <c:ptCount val="7"/>
                <c:pt idx="0">
                  <c:v>8.73166666666667</c:v>
                </c:pt>
                <c:pt idx="1">
                  <c:v>8.59166666666667</c:v>
                </c:pt>
                <c:pt idx="2">
                  <c:v>8.90833333333333</c:v>
                </c:pt>
                <c:pt idx="3">
                  <c:v>8.54166666666667</c:v>
                </c:pt>
                <c:pt idx="4">
                  <c:v>8.74166666666667</c:v>
                </c:pt>
                <c:pt idx="5">
                  <c:v>9.66666666666667</c:v>
                </c:pt>
                <c:pt idx="6">
                  <c:v>9.11666666666667</c:v>
                </c:pt>
              </c:numCache>
            </c:numRef>
          </c:val>
        </c:ser>
        <c:ser>
          <c:idx val="3"/>
          <c:order val="3"/>
          <c:tx>
            <c:strRef>
              <c:f>Sheet1!$A$5</c:f>
              <c:strCache>
                <c:ptCount val="1"/>
                <c:pt idx="0">
                  <c:v>通义千问-Turbo</c:v>
                </c:pt>
              </c:strCache>
            </c:strRef>
          </c:tx>
          <c:spPr>
            <a:ln w="28575" cap="rnd">
              <a:solidFill>
                <a:schemeClr val="accent4"/>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Sheet1!$B$5:$H$5</c:f>
              <c:numCache>
                <c:formatCode>General</c:formatCode>
                <c:ptCount val="7"/>
                <c:pt idx="0">
                  <c:v>8.22833333333333</c:v>
                </c:pt>
                <c:pt idx="1">
                  <c:v>7.75</c:v>
                </c:pt>
                <c:pt idx="2">
                  <c:v>8.40833333333333</c:v>
                </c:pt>
                <c:pt idx="3">
                  <c:v>7.875</c:v>
                </c:pt>
                <c:pt idx="4">
                  <c:v>7.81666666666667</c:v>
                </c:pt>
                <c:pt idx="5">
                  <c:v>9.28333333333333</c:v>
                </c:pt>
                <c:pt idx="6">
                  <c:v>8.73333333333333</c:v>
                </c:pt>
              </c:numCache>
            </c:numRef>
          </c:val>
        </c:ser>
        <c:ser>
          <c:idx val="4"/>
          <c:order val="4"/>
          <c:tx>
            <c:strRef>
              <c:f>Sheet1!$A$6</c:f>
              <c:strCache>
                <c:ptCount val="1"/>
                <c:pt idx="0">
                  <c:v>DeepSeek-V3</c:v>
                </c:pt>
              </c:strCache>
            </c:strRef>
          </c:tx>
          <c:spPr>
            <a:ln w="28575" cap="rnd">
              <a:solidFill>
                <a:schemeClr val="accent5"/>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Sheet1!$B$6:$H$6</c:f>
              <c:numCache>
                <c:formatCode>General</c:formatCode>
                <c:ptCount val="7"/>
                <c:pt idx="0">
                  <c:v>8.505</c:v>
                </c:pt>
                <c:pt idx="1">
                  <c:v>8.78333333333333</c:v>
                </c:pt>
                <c:pt idx="2">
                  <c:v>8.28333333333333</c:v>
                </c:pt>
                <c:pt idx="3">
                  <c:v>8.03333333333333</c:v>
                </c:pt>
                <c:pt idx="4">
                  <c:v>8.76666666666667</c:v>
                </c:pt>
                <c:pt idx="5">
                  <c:v>9.26666666666667</c:v>
                </c:pt>
                <c:pt idx="6">
                  <c:v>9.01666666666667</c:v>
                </c:pt>
              </c:numCache>
            </c:numRef>
          </c:val>
        </c:ser>
        <c:ser>
          <c:idx val="5"/>
          <c:order val="5"/>
          <c:tx>
            <c:strRef>
              <c:f>Sheet1!$A$7</c:f>
              <c:strCache>
                <c:ptCount val="1"/>
                <c:pt idx="0">
                  <c:v>DeepSeek-R1</c:v>
                </c:pt>
              </c:strCache>
            </c:strRef>
          </c:tx>
          <c:spPr>
            <a:ln w="28575" cap="rnd">
              <a:solidFill>
                <a:schemeClr val="accent6"/>
              </a:solidFill>
              <a:round/>
            </a:ln>
            <a:effectLst/>
          </c:spPr>
          <c:marker>
            <c:symbol val="none"/>
          </c:marker>
          <c:dLbls>
            <c:delete val="1"/>
          </c:dLbls>
          <c:cat>
            <c:strRef>
              <c:f>Sheet1!$B$1:$H$1</c:f>
              <c:strCache>
                <c:ptCount val="7"/>
                <c:pt idx="0">
                  <c:v>最终打分</c:v>
                </c:pt>
                <c:pt idx="1">
                  <c:v>结构完整性得分</c:v>
                </c:pt>
                <c:pt idx="2">
                  <c:v>逻辑清晰度得分</c:v>
                </c:pt>
                <c:pt idx="3">
                  <c:v>语言连贯性得分</c:v>
                </c:pt>
                <c:pt idx="4">
                  <c:v>内容独特性和创新性得分</c:v>
                </c:pt>
                <c:pt idx="5">
                  <c:v>参考文献规范性得分</c:v>
                </c:pt>
                <c:pt idx="6">
                  <c:v>课程知识掌握度得分</c:v>
                </c:pt>
              </c:strCache>
            </c:strRef>
          </c:cat>
          <c:val>
            <c:numRef>
              <c:f>Sheet1!$B$7:$H$7</c:f>
              <c:numCache>
                <c:formatCode>General</c:formatCode>
                <c:ptCount val="7"/>
                <c:pt idx="0">
                  <c:v>8.305</c:v>
                </c:pt>
                <c:pt idx="1">
                  <c:v>8.06666666666667</c:v>
                </c:pt>
                <c:pt idx="2">
                  <c:v>8.1</c:v>
                </c:pt>
                <c:pt idx="3">
                  <c:v>7.74166666666667</c:v>
                </c:pt>
                <c:pt idx="4">
                  <c:v>8.16666666666667</c:v>
                </c:pt>
                <c:pt idx="5">
                  <c:v>8.85</c:v>
                </c:pt>
                <c:pt idx="6">
                  <c:v>9.075</c:v>
                </c:pt>
              </c:numCache>
            </c:numRef>
          </c:val>
        </c:ser>
        <c:dLbls>
          <c:showLegendKey val="0"/>
          <c:showVal val="0"/>
          <c:showCatName val="0"/>
          <c:showSerName val="0"/>
          <c:showPercent val="0"/>
          <c:showBubbleSize val="0"/>
        </c:dLbls>
        <c:axId val="364020223"/>
        <c:axId val="122713916"/>
      </c:radarChart>
      <c:catAx>
        <c:axId val="36402022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22713916"/>
        <c:crosses val="autoZero"/>
        <c:auto val="1"/>
        <c:lblAlgn val="ctr"/>
        <c:lblOffset val="100"/>
        <c:noMultiLvlLbl val="0"/>
      </c:catAx>
      <c:valAx>
        <c:axId val="122713916"/>
        <c:scaling>
          <c:orientation val="minMax"/>
        </c:scaling>
        <c:delete val="1"/>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64020223"/>
        <c:crosses val="autoZero"/>
        <c:crossBetween val="between"/>
      </c:valAx>
      <c:spPr>
        <a:noFill/>
        <a:ln>
          <a:noFill/>
        </a:ln>
        <a:effectLst/>
      </c:spPr>
    </c:plotArea>
    <c:legend>
      <c:legendPos val="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5af3f990-0835-404e-9789-ba62a112c1b2}"/>
      </c:ext>
    </c:extLst>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7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fontRef idx="minor">
      <a:schemeClr val="dk1"/>
    </cs:fontRef>
    <cs:spPr>
      <a:ln w="28575" cap="rnd">
        <a:solidFill>
          <a:schemeClr val="phClr"/>
        </a:solidFill>
        <a:round/>
      </a:ln>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1027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fontRef idx="minor">
      <a:schemeClr val="dk1"/>
    </cs:fontRef>
    <cs:spPr>
      <a:ln w="28575" cap="rnd">
        <a:solidFill>
          <a:schemeClr val="phClr"/>
        </a:solidFill>
        <a:round/>
      </a:ln>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1027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fontRef idx="minor">
      <a:schemeClr val="dk1"/>
    </cs:fontRef>
    <cs:spPr>
      <a:ln w="28575" cap="rnd">
        <a:solidFill>
          <a:schemeClr val="phClr"/>
        </a:solidFill>
        <a:round/>
      </a:ln>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整个表是已收集可用的；绿色的是已经处理完的；黄色的是进行了初步处理的，只差打分没完成</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我们对市面上的大模型进行分类调研，主要分为</a:t>
            </a:r>
            <a:r>
              <a:rPr lang="zh-CN" altLang="en-US" b="1" dirty="0"/>
              <a:t>中文大模型</a:t>
            </a:r>
            <a:r>
              <a:rPr lang="zh-CN" altLang="en-US" dirty="0"/>
              <a:t>、</a:t>
            </a:r>
            <a:r>
              <a:rPr lang="zh-CN" altLang="en-US" b="1" dirty="0"/>
              <a:t>英文大模型</a:t>
            </a:r>
            <a:r>
              <a:rPr lang="zh-CN" altLang="en-US" dirty="0"/>
              <a:t>和</a:t>
            </a:r>
            <a:r>
              <a:rPr lang="zh-CN" altLang="en-US" b="1" dirty="0"/>
              <a:t>教育相关大模型</a:t>
            </a:r>
            <a:r>
              <a:rPr lang="zh-CN" altLang="en-US" dirty="0"/>
              <a:t>三类。</a:t>
            </a:r>
            <a:endParaRPr lang="zh-CN" altLang="en-US" dirty="0"/>
          </a:p>
          <a:p>
            <a:r>
              <a:rPr lang="zh-CN" altLang="en-US" dirty="0"/>
              <a:t>首先是</a:t>
            </a:r>
            <a:r>
              <a:rPr lang="zh-CN" altLang="en-US" b="1" dirty="0"/>
              <a:t>中文大模型</a:t>
            </a:r>
            <a:r>
              <a:rPr lang="zh-CN" altLang="en-US" dirty="0"/>
              <a:t>，代表有百度的“文心一言”和阿里的“通义千问”。它们在中文理解和生成上表现优异，适合本地化教育需求，部分低阶模型还提供免费额度。不过，高阶模型收费较高，且需要进一步优化以满足细化评分的需求。</a:t>
            </a:r>
            <a:endParaRPr lang="zh-CN" altLang="en-US" dirty="0"/>
          </a:p>
          <a:p>
            <a:r>
              <a:rPr lang="zh-CN" altLang="en-US" b="1" dirty="0"/>
              <a:t>英文大模型</a:t>
            </a:r>
            <a:r>
              <a:rPr lang="zh-CN" altLang="en-US" dirty="0"/>
              <a:t>方面，</a:t>
            </a:r>
            <a:r>
              <a:rPr lang="en-US" altLang="zh-CN" dirty="0"/>
              <a:t>Google</a:t>
            </a:r>
            <a:r>
              <a:rPr lang="zh-CN" altLang="en-US" dirty="0"/>
              <a:t>的</a:t>
            </a:r>
            <a:r>
              <a:rPr lang="en-US" altLang="zh-CN" dirty="0"/>
              <a:t>Gemini</a:t>
            </a:r>
            <a:r>
              <a:rPr lang="zh-CN" altLang="en-US" dirty="0"/>
              <a:t>和</a:t>
            </a:r>
            <a:r>
              <a:rPr lang="en-US" altLang="zh-CN" dirty="0"/>
              <a:t>OpenAI</a:t>
            </a:r>
            <a:r>
              <a:rPr lang="zh-CN" altLang="en-US" dirty="0"/>
              <a:t>的</a:t>
            </a:r>
            <a:r>
              <a:rPr lang="en-US" altLang="zh-CN" dirty="0"/>
              <a:t>GPT</a:t>
            </a:r>
            <a:r>
              <a:rPr lang="zh-CN" altLang="en-US" dirty="0"/>
              <a:t>支持多语言处理，适合全球化应用，反馈丰富，适合智能评估。但它们使用成本高，特别是</a:t>
            </a:r>
            <a:r>
              <a:rPr lang="en-US" altLang="zh-CN" dirty="0"/>
              <a:t>GPT</a:t>
            </a:r>
            <a:r>
              <a:rPr lang="zh-CN" altLang="en-US" dirty="0"/>
              <a:t>无免费额度，且</a:t>
            </a:r>
            <a:r>
              <a:rPr lang="en-US" altLang="zh-CN" dirty="0"/>
              <a:t>Google Gemini</a:t>
            </a:r>
            <a:r>
              <a:rPr lang="zh-CN" altLang="en-US" dirty="0"/>
              <a:t>需要科学上网，对网络要求较高。</a:t>
            </a:r>
            <a:endParaRPr lang="zh-CN" altLang="en-US" dirty="0"/>
          </a:p>
          <a:p>
            <a:r>
              <a:rPr lang="zh-CN" altLang="en-US" b="1" dirty="0"/>
              <a:t>教育相关大模型</a:t>
            </a:r>
            <a:r>
              <a:rPr lang="zh-CN" altLang="en-US" dirty="0"/>
              <a:t>包括讯飞的“星火”和智谱的</a:t>
            </a:r>
            <a:r>
              <a:rPr lang="en-US" altLang="zh-CN" dirty="0"/>
              <a:t>GLM-4</a:t>
            </a:r>
            <a:r>
              <a:rPr lang="zh-CN" altLang="en-US" dirty="0"/>
              <a:t>，它们在教育场景中表现良好，支持多语言，适合学术和教育应用。但这类模型在创新性评估和评分稳定性上可能稍弱，需要进行一些参数优化。</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在进行本研究的过程中，我们调研了相关领域的多篇文献，其中一篇重要的文献是</a:t>
            </a:r>
            <a:r>
              <a:rPr lang="en-US" altLang="zh-CN" dirty="0"/>
              <a:t>《</a:t>
            </a:r>
            <a:r>
              <a:rPr lang="zh-CN" altLang="en-US" dirty="0"/>
              <a:t>基于大语言模型的个性化实验报告评语自动生成</a:t>
            </a:r>
            <a:r>
              <a:rPr lang="en-US" altLang="zh-CN" dirty="0"/>
              <a:t>》</a:t>
            </a:r>
            <a:r>
              <a:rPr lang="zh-CN" altLang="en-US" dirty="0"/>
              <a:t>。该文献深入探讨了在实验报告评阅过程中存在的痛点和难点。</a:t>
            </a:r>
            <a:endParaRPr lang="zh-CN" altLang="en-US" dirty="0"/>
          </a:p>
          <a:p>
            <a:r>
              <a:rPr lang="zh-CN" altLang="en-US" dirty="0"/>
              <a:t>首先，实验报告评语的痛点主要有两个方面。</a:t>
            </a:r>
            <a:r>
              <a:rPr lang="zh-CN" altLang="en-US" b="1" dirty="0"/>
              <a:t>一是模板化的问题</a:t>
            </a:r>
            <a:r>
              <a:rPr lang="zh-CN" altLang="en-US" dirty="0"/>
              <a:t>。传统的评语缺乏个性化，通常采用固定的模板，很难有效评估不同实验的具体要求。</a:t>
            </a:r>
            <a:r>
              <a:rPr lang="zh-CN" altLang="en-US" b="1" dirty="0"/>
              <a:t>二是可解释性不足</a:t>
            </a:r>
            <a:r>
              <a:rPr lang="zh-CN" altLang="en-US" dirty="0"/>
              <a:t>。评语结果往往缺乏具体的解释，学生难以从中明确改进方向。</a:t>
            </a:r>
            <a:endParaRPr lang="zh-CN" altLang="en-US" dirty="0"/>
          </a:p>
          <a:p>
            <a:r>
              <a:rPr lang="zh-CN" altLang="en-US" dirty="0"/>
              <a:t>接下来是实验的难点，这篇文献总结了三个主要挑战。</a:t>
            </a:r>
            <a:r>
              <a:rPr lang="zh-CN" altLang="en-US" b="1" dirty="0"/>
              <a:t>首先是评价体系的多样性</a:t>
            </a:r>
            <a:r>
              <a:rPr lang="zh-CN" altLang="en-US" dirty="0"/>
              <a:t>。不同课程、不同实验的评价标准不尽相同，导致难以用统一的评语模板来满足多样化的需求。</a:t>
            </a:r>
            <a:r>
              <a:rPr lang="zh-CN" altLang="en-US" b="1" dirty="0"/>
              <a:t>其次是个性化的高要求</a:t>
            </a:r>
            <a:r>
              <a:rPr lang="zh-CN" altLang="en-US" dirty="0"/>
              <a:t>。自动获取学生实验任务的完成情况并生成个性化评语极具挑战。</a:t>
            </a:r>
            <a:r>
              <a:rPr lang="zh-CN" altLang="en-US" b="1" dirty="0"/>
              <a:t>最后是生成的准确性</a:t>
            </a:r>
            <a:r>
              <a:rPr lang="zh-CN" altLang="en-US" dirty="0"/>
              <a:t>。当前大部分自动生成的评语在准确性和针对性方面还不够理想。</a:t>
            </a:r>
            <a:endParaRPr lang="zh-CN" altLang="en-US" dirty="0"/>
          </a:p>
          <a:p>
            <a:r>
              <a:rPr lang="zh-CN" altLang="en-US" dirty="0"/>
              <a:t>在痛点和难点的基础上，该文献的研究目标是提出一个基于大语言模型的自动生成框架，通过生成个性化的评语来提升评阅的效率和准确度。</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在了解了实验评语的痛点和难点之后，我们来看一看本研究提出的自动生成评语框架。这里展示的是整个系统的结构流程图。</a:t>
            </a:r>
            <a:endParaRPr lang="zh-CN" altLang="en-US" dirty="0"/>
          </a:p>
          <a:p>
            <a:r>
              <a:rPr lang="zh-CN" altLang="en-US" dirty="0"/>
              <a:t>首先，从左侧开始，教师输入实验要求和代码质量要求，这包括了具体的实验任务、功能需求和代码标准等信息。接下来，通过</a:t>
            </a:r>
            <a:r>
              <a:rPr lang="zh-CN" altLang="en-US" b="1" dirty="0"/>
              <a:t>主题</a:t>
            </a:r>
            <a:r>
              <a:rPr lang="en-US" altLang="zh-CN" b="1" dirty="0"/>
              <a:t>-</a:t>
            </a:r>
            <a:r>
              <a:rPr lang="zh-CN" altLang="en-US" b="1" dirty="0"/>
              <a:t>评估决策</a:t>
            </a:r>
            <a:r>
              <a:rPr lang="en-US" altLang="zh-CN" b="1" dirty="0"/>
              <a:t>-</a:t>
            </a:r>
            <a:r>
              <a:rPr lang="zh-CN" altLang="en-US" b="1" dirty="0"/>
              <a:t>集成提示策略</a:t>
            </a:r>
            <a:r>
              <a:rPr lang="zh-CN" altLang="en-US" dirty="0"/>
              <a:t>（也就是</a:t>
            </a:r>
            <a:r>
              <a:rPr lang="en-US" altLang="zh-CN" dirty="0"/>
              <a:t>T-ED-I</a:t>
            </a:r>
            <a:r>
              <a:rPr lang="zh-CN" altLang="en-US" dirty="0"/>
              <a:t>策略），系统会根据这些实验要求生成一个</a:t>
            </a:r>
            <a:r>
              <a:rPr lang="zh-CN" altLang="en-US" b="1" dirty="0"/>
              <a:t>实验评估决策树</a:t>
            </a:r>
            <a:r>
              <a:rPr lang="zh-CN" altLang="en-US" dirty="0"/>
              <a:t>。这个决策树会保存到</a:t>
            </a:r>
            <a:r>
              <a:rPr lang="zh-CN" altLang="en-US" b="1" dirty="0"/>
              <a:t>实验评估决策树库</a:t>
            </a:r>
            <a:r>
              <a:rPr lang="zh-CN" altLang="en-US" dirty="0"/>
              <a:t>中，为不同实验提供特定的评价体系。</a:t>
            </a:r>
            <a:endParaRPr lang="zh-CN" altLang="en-US" dirty="0"/>
          </a:p>
          <a:p>
            <a:r>
              <a:rPr lang="zh-CN" altLang="en-US" dirty="0"/>
              <a:t>在系统的中间部分，我们可以看到，输入的实验报告和代码会被划分成不同的主题，例如需求分析、系统实现和代码质量。大语言模型会对这些主题进行分析和评分，生成各个主题的评价依据和评级结果。</a:t>
            </a:r>
            <a:endParaRPr lang="zh-CN" altLang="en-US" dirty="0"/>
          </a:p>
          <a:p>
            <a:r>
              <a:rPr lang="zh-CN" altLang="en-US" dirty="0"/>
              <a:t>最后，结合学生的实验任务完成情况，系统会整合所有信息，生成一个详细的实验评语。这些评语不仅包含评分，还包括改进建议和评价依据，为学生提供具体的反馈指导。</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在了解了实验评语的痛点和难点之后，我们来看一看本研究提出的自动生成评语框架。这里展示的是整个系统的结构流程图。</a:t>
            </a:r>
            <a:endParaRPr lang="zh-CN" altLang="en-US" dirty="0"/>
          </a:p>
          <a:p>
            <a:r>
              <a:rPr lang="zh-CN" altLang="en-US" dirty="0"/>
              <a:t>首先，从左侧开始，教师输入实验要求和代码质量要求，这包括了具体的实验任务、功能需求和代码标准等信息。接下来，通过</a:t>
            </a:r>
            <a:r>
              <a:rPr lang="zh-CN" altLang="en-US" b="1" dirty="0"/>
              <a:t>主题</a:t>
            </a:r>
            <a:r>
              <a:rPr lang="en-US" altLang="zh-CN" b="1" dirty="0"/>
              <a:t>-</a:t>
            </a:r>
            <a:r>
              <a:rPr lang="zh-CN" altLang="en-US" b="1" dirty="0"/>
              <a:t>评估决策</a:t>
            </a:r>
            <a:r>
              <a:rPr lang="en-US" altLang="zh-CN" b="1" dirty="0"/>
              <a:t>-</a:t>
            </a:r>
            <a:r>
              <a:rPr lang="zh-CN" altLang="en-US" b="1" dirty="0"/>
              <a:t>集成提示策略</a:t>
            </a:r>
            <a:r>
              <a:rPr lang="zh-CN" altLang="en-US" dirty="0"/>
              <a:t>（也就是</a:t>
            </a:r>
            <a:r>
              <a:rPr lang="en-US" altLang="zh-CN" dirty="0"/>
              <a:t>T-ED-I</a:t>
            </a:r>
            <a:r>
              <a:rPr lang="zh-CN" altLang="en-US" dirty="0"/>
              <a:t>策略），系统会根据这些实验要求生成一个</a:t>
            </a:r>
            <a:r>
              <a:rPr lang="zh-CN" altLang="en-US" b="1" dirty="0"/>
              <a:t>实验评估决策树</a:t>
            </a:r>
            <a:r>
              <a:rPr lang="zh-CN" altLang="en-US" dirty="0"/>
              <a:t>。这个决策树会保存到</a:t>
            </a:r>
            <a:r>
              <a:rPr lang="zh-CN" altLang="en-US" b="1" dirty="0"/>
              <a:t>实验评估决策树库</a:t>
            </a:r>
            <a:r>
              <a:rPr lang="zh-CN" altLang="en-US" dirty="0"/>
              <a:t>中，为不同实验提供特定的评价体系。</a:t>
            </a:r>
            <a:endParaRPr lang="zh-CN" altLang="en-US" dirty="0"/>
          </a:p>
          <a:p>
            <a:r>
              <a:rPr lang="zh-CN" altLang="en-US" dirty="0"/>
              <a:t>在系统的中间部分，我们可以看到，输入的实验报告和代码会被划分成不同的主题，例如需求分析、系统实现和代码质量。大语言模型会对这些主题进行分析和评分，生成各个主题的评价依据和评级结果。</a:t>
            </a:r>
            <a:endParaRPr lang="zh-CN" altLang="en-US" dirty="0"/>
          </a:p>
          <a:p>
            <a:r>
              <a:rPr lang="zh-CN" altLang="en-US" dirty="0"/>
              <a:t>最后，结合学生的实验任务完成情况，系统会整合所有信息，生成一个详细的实验评语。这些评语不仅包含评分，还包括改进建议和评价依据，为学生提供具体的反馈指导。</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接下来，我们来看一下</a:t>
            </a:r>
            <a:r>
              <a:rPr lang="en-US" altLang="zh-CN" dirty="0"/>
              <a:t>T-ED-I</a:t>
            </a:r>
            <a:r>
              <a:rPr lang="zh-CN" altLang="en-US" dirty="0"/>
              <a:t>策略的具体实现流程。</a:t>
            </a:r>
            <a:endParaRPr lang="zh-CN" altLang="en-US" dirty="0"/>
          </a:p>
          <a:p>
            <a:r>
              <a:rPr lang="zh-CN" altLang="en-US" dirty="0"/>
              <a:t>在这个框架中，我们将策略分为</a:t>
            </a:r>
            <a:r>
              <a:rPr lang="zh-CN" altLang="en-US" b="1" dirty="0"/>
              <a:t>主题提示</a:t>
            </a:r>
            <a:r>
              <a:rPr lang="zh-CN" altLang="en-US" dirty="0"/>
              <a:t>、</a:t>
            </a:r>
            <a:r>
              <a:rPr lang="zh-CN" altLang="en-US" b="1" dirty="0"/>
              <a:t>评估决策提示</a:t>
            </a:r>
            <a:r>
              <a:rPr lang="zh-CN" altLang="en-US" dirty="0"/>
              <a:t>和</a:t>
            </a:r>
            <a:r>
              <a:rPr lang="zh-CN" altLang="en-US" b="1" dirty="0"/>
              <a:t>集成提示</a:t>
            </a:r>
            <a:r>
              <a:rPr lang="zh-CN" altLang="en-US" dirty="0"/>
              <a:t>三个步骤。</a:t>
            </a:r>
            <a:endParaRPr lang="zh-CN" altLang="en-US" dirty="0"/>
          </a:p>
          <a:p>
            <a:r>
              <a:rPr lang="zh-CN" altLang="en-US" dirty="0"/>
              <a:t>首先，在</a:t>
            </a:r>
            <a:r>
              <a:rPr lang="zh-CN" altLang="en-US" b="1" dirty="0"/>
              <a:t>主题提示</a:t>
            </a:r>
            <a:r>
              <a:rPr lang="zh-CN" altLang="en-US" dirty="0"/>
              <a:t>阶段，系统会根据输入的实验要求，提取所有一级标题，将其作为主题数组。这里还会自动排除“总结”等无关主题，以确保提取的内容更加精准。</a:t>
            </a:r>
            <a:endParaRPr lang="zh-CN" altLang="en-US" dirty="0"/>
          </a:p>
          <a:p>
            <a:r>
              <a:rPr lang="zh-CN" altLang="en-US" dirty="0"/>
              <a:t>接着，在</a:t>
            </a:r>
            <a:r>
              <a:rPr lang="zh-CN" altLang="en-US" b="1" dirty="0"/>
              <a:t>评估决策提示</a:t>
            </a:r>
            <a:r>
              <a:rPr lang="zh-CN" altLang="en-US" dirty="0"/>
              <a:t>阶段，系统会针对每个主题逐个生成相应的评分标准。系统会调用大语言模型，形成每个主题的评价方式，包括可量化和不可量化的指标。这样可以确保每个主题的评价依据清晰明确。</a:t>
            </a:r>
            <a:endParaRPr lang="zh-CN" altLang="en-US" dirty="0"/>
          </a:p>
          <a:p>
            <a:r>
              <a:rPr lang="zh-CN" altLang="en-US" dirty="0"/>
              <a:t>最后是</a:t>
            </a:r>
            <a:r>
              <a:rPr lang="zh-CN" altLang="en-US" b="1" dirty="0"/>
              <a:t>集成提示</a:t>
            </a:r>
            <a:r>
              <a:rPr lang="zh-CN" altLang="en-US" dirty="0"/>
              <a:t>阶段，这一步将所有主题的评分标准整合起来，形成最终的</a:t>
            </a:r>
            <a:r>
              <a:rPr lang="zh-CN" altLang="en-US" b="1" dirty="0"/>
              <a:t>代码质量分支</a:t>
            </a:r>
            <a:r>
              <a:rPr lang="zh-CN" altLang="en-US" dirty="0"/>
              <a:t>，并输出为</a:t>
            </a:r>
            <a:r>
              <a:rPr lang="en-US" altLang="zh-CN" dirty="0"/>
              <a:t>JSON</a:t>
            </a:r>
            <a:r>
              <a:rPr lang="zh-CN" altLang="en-US" dirty="0"/>
              <a:t>格式的评估决策树。</a:t>
            </a:r>
            <a:endParaRPr lang="zh-CN" altLang="en-US" dirty="0"/>
          </a:p>
          <a:p>
            <a:r>
              <a:rPr lang="zh-CN" altLang="en-US" dirty="0"/>
              <a:t>这个三步提示策略确保了系统在生成评估决策树时的准确性和灵活性，为每个实验任务提供定制化的评价体系，从而更好地满足多样化的实验要求。</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首先，学生在课程学习过程中，借助GAI辅助工具例如大模型去辅助</a:t>
            </a:r>
            <a:endParaRPr lang="zh-CN" altLang="en-US"/>
          </a:p>
          <a:p>
            <a:r>
              <a:rPr lang="zh-CN" altLang="en-US"/>
              <a:t>课程项目实践及项目报告撰写，并在规定时间通过教学系统把项目报告提交给老师。其次，</a:t>
            </a:r>
            <a:endParaRPr lang="zh-CN" altLang="en-US"/>
          </a:p>
          <a:p>
            <a:r>
              <a:rPr lang="zh-CN" altLang="en-US"/>
              <a:t>教师收到学生的课程项目报告后，对课程项目报告进行初步地评阅与打分，同时借助自身经</a:t>
            </a:r>
            <a:endParaRPr lang="zh-CN" altLang="en-US"/>
          </a:p>
          <a:p>
            <a:r>
              <a:rPr lang="zh-CN" altLang="en-US"/>
              <a:t>验设计可量化的评分标准，并在相应的提示语帮助下利用GAI辅助工具对项目报告进行智能</a:t>
            </a:r>
            <a:endParaRPr lang="zh-CN" altLang="en-US"/>
          </a:p>
          <a:p>
            <a:r>
              <a:rPr lang="zh-CN" altLang="en-US"/>
              <a:t>评估，得到评分和评阅意见。第三，教师结合评分和评阅意见对课程项目报告进行最终打分</a:t>
            </a:r>
            <a:endParaRPr lang="zh-CN" altLang="en-US"/>
          </a:p>
          <a:p>
            <a:r>
              <a:rPr lang="zh-CN" altLang="en-US"/>
              <a:t>和撰写对应反馈。最后，学生收到老师对他们的课程项目报告的评分和有针对性的反馈，在</a:t>
            </a:r>
            <a:endParaRPr lang="zh-CN" altLang="en-US"/>
          </a:p>
          <a:p>
            <a:r>
              <a:rPr lang="zh-CN" altLang="en-US"/>
              <a:t>GAI辅助工具引导下反思和改进自身劣势与不足，从而进一步弥补知识短板，提升学术写作</a:t>
            </a:r>
            <a:endParaRPr lang="zh-CN" altLang="en-US"/>
          </a:p>
          <a:p>
            <a:r>
              <a:rPr lang="zh-CN" altLang="en-US"/>
              <a:t>能力和逻辑思维。</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研究内容</a:t>
            </a:r>
            <a:r>
              <a:rPr lang="zh-CN" altLang="en-US"/>
              <a:t>主要分为三个部分：数据集处理，评价指标与评估方法制定，评估系统构建</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tags" Target="../tags/tag6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2.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tags" Target="../tags/tag7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3.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1.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4.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2.xml"/></Relationships>
</file>

<file path=ppt/slides/_rels/slide2.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image" Target="../media/image4.png"/><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1.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5.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3.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6.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4.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7.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5.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8.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6.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9.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7.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0.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8.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1.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9.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2.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10.xml"/></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3.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11.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4.xml"/><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chart" Target="../charts/char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png"/><Relationship Id="rId7" Type="http://schemas.openxmlformats.org/officeDocument/2006/relationships/tags" Target="../tags/tag85.xml"/><Relationship Id="rId6" Type="http://schemas.microsoft.com/office/2007/relationships/media" Target="../media/media1.mp4"/><Relationship Id="rId5" Type="http://schemas.openxmlformats.org/officeDocument/2006/relationships/video" Target="../media/media1.mp4"/><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1"/>
          <a:stretch>
            <a:fillRect/>
          </a:stretch>
        </p:blipFill>
        <p:spPr>
          <a:xfrm>
            <a:off x="0" y="5316522"/>
            <a:ext cx="5000803" cy="1402810"/>
          </a:xfrm>
          <a:prstGeom prst="rect">
            <a:avLst/>
          </a:prstGeom>
        </p:spPr>
      </p:pic>
      <p:pic>
        <p:nvPicPr>
          <p:cNvPr id="24" name="图片 23"/>
          <p:cNvPicPr>
            <a:picLocks noChangeAspect="1"/>
          </p:cNvPicPr>
          <p:nvPr/>
        </p:nvPicPr>
        <p:blipFill rotWithShape="1">
          <a:blip r:embed="rId1"/>
          <a:srcRect l="13807"/>
          <a:stretch>
            <a:fillRect/>
          </a:stretch>
        </p:blipFill>
        <p:spPr>
          <a:xfrm>
            <a:off x="5000803" y="5316522"/>
            <a:ext cx="4310335" cy="1402810"/>
          </a:xfrm>
          <a:prstGeom prst="rect">
            <a:avLst/>
          </a:prstGeom>
        </p:spPr>
      </p:pic>
      <p:pic>
        <p:nvPicPr>
          <p:cNvPr id="25" name="图片 24"/>
          <p:cNvPicPr>
            <a:picLocks noChangeAspect="1"/>
          </p:cNvPicPr>
          <p:nvPr/>
        </p:nvPicPr>
        <p:blipFill rotWithShape="1">
          <a:blip r:embed="rId1"/>
          <a:srcRect l="11337" r="31759"/>
          <a:stretch>
            <a:fillRect/>
          </a:stretch>
        </p:blipFill>
        <p:spPr>
          <a:xfrm flipH="1">
            <a:off x="9311138" y="5316522"/>
            <a:ext cx="2845634" cy="1402810"/>
          </a:xfrm>
          <a:prstGeom prst="rect">
            <a:avLst/>
          </a:prstGeom>
        </p:spPr>
      </p:pic>
      <p:pic>
        <p:nvPicPr>
          <p:cNvPr id="26" name="图片 25"/>
          <p:cNvPicPr>
            <a:picLocks noChangeAspect="1"/>
          </p:cNvPicPr>
          <p:nvPr/>
        </p:nvPicPr>
        <p:blipFill>
          <a:blip r:embed="rId2"/>
          <a:stretch>
            <a:fillRect/>
          </a:stretch>
        </p:blipFill>
        <p:spPr>
          <a:xfrm>
            <a:off x="0" y="0"/>
            <a:ext cx="2350259" cy="609406"/>
          </a:xfrm>
          <a:prstGeom prst="rect">
            <a:avLst/>
          </a:prstGeom>
        </p:spPr>
      </p:pic>
      <p:sp>
        <p:nvSpPr>
          <p:cNvPr id="2" name="标题 1"/>
          <p:cNvSpPr>
            <a:spLocks noGrp="1"/>
          </p:cNvSpPr>
          <p:nvPr>
            <p:ph type="ctrTitle"/>
          </p:nvPr>
        </p:nvSpPr>
        <p:spPr>
          <a:xfrm>
            <a:off x="0" y="875665"/>
            <a:ext cx="12147550" cy="2277745"/>
          </a:xfrm>
        </p:spPr>
        <p:txBody>
          <a:bodyPr>
            <a:noAutofit/>
          </a:bodyPr>
          <a:lstStyle/>
          <a:p>
            <a:pPr>
              <a:lnSpc>
                <a:spcPts val="5520"/>
              </a:lnSpc>
            </a:pPr>
            <a:r>
              <a:rPr lang="zh-CN" altLang="en-US" sz="3600" dirty="0">
                <a:ea typeface="+mn-ea"/>
                <a:cs typeface="+mj-lt"/>
                <a:sym typeface="+mn-ea"/>
              </a:rPr>
              <a:t>基于大语言模型的毕业设计评分框架研发</a:t>
            </a:r>
            <a:endParaRPr lang="zh-CN" altLang="en-US" sz="3600" dirty="0">
              <a:ea typeface="+mn-ea"/>
              <a:cs typeface="+mj-lt"/>
              <a:sym typeface="+mn-ea"/>
            </a:endParaRPr>
          </a:p>
        </p:txBody>
      </p:sp>
      <p:grpSp>
        <p:nvGrpSpPr>
          <p:cNvPr id="6" name="组合 5"/>
          <p:cNvGrpSpPr/>
          <p:nvPr/>
        </p:nvGrpSpPr>
        <p:grpSpPr>
          <a:xfrm>
            <a:off x="0" y="0"/>
            <a:ext cx="12192000" cy="6858000"/>
            <a:chOff x="0" y="0"/>
            <a:chExt cx="12192000" cy="6858000"/>
          </a:xfrm>
        </p:grpSpPr>
        <p:pic>
          <p:nvPicPr>
            <p:cNvPr id="18" name="图片 17"/>
            <p:cNvPicPr>
              <a:picLocks noChangeAspect="1"/>
            </p:cNvPicPr>
            <p:nvPr/>
          </p:nvPicPr>
          <p:blipFill>
            <a:blip r:embed="rId3"/>
            <a:stretch>
              <a:fillRect/>
            </a:stretch>
          </p:blipFill>
          <p:spPr>
            <a:xfrm>
              <a:off x="0" y="4775739"/>
              <a:ext cx="12147952" cy="2082261"/>
            </a:xfrm>
            <a:prstGeom prst="rect">
              <a:avLst/>
            </a:prstGeom>
          </p:spPr>
        </p:pic>
        <p:pic>
          <p:nvPicPr>
            <p:cNvPr id="19" name="图片 18"/>
            <p:cNvPicPr>
              <a:picLocks noChangeAspect="1"/>
            </p:cNvPicPr>
            <p:nvPr/>
          </p:nvPicPr>
          <p:blipFill>
            <a:blip r:embed="rId1"/>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1"/>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1"/>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2"/>
            <a:stretch>
              <a:fillRect/>
            </a:stretch>
          </p:blipFill>
          <p:spPr>
            <a:xfrm>
              <a:off x="35228" y="0"/>
              <a:ext cx="2350259" cy="609406"/>
            </a:xfrm>
            <a:prstGeom prst="rect">
              <a:avLst/>
            </a:prstGeom>
          </p:spPr>
        </p:pic>
      </p:grpSp>
      <p:sp>
        <p:nvSpPr>
          <p:cNvPr id="3" name="文本框 22"/>
          <p:cNvSpPr txBox="1"/>
          <p:nvPr/>
        </p:nvSpPr>
        <p:spPr>
          <a:xfrm>
            <a:off x="2463800" y="4272280"/>
            <a:ext cx="7221220" cy="1198880"/>
          </a:xfrm>
          <a:prstGeom prst="rect">
            <a:avLst/>
          </a:prstGeom>
          <a:noFill/>
        </p:spPr>
        <p:txBody>
          <a:bodyPr wrap="square" rtlCol="0">
            <a:spAutoFit/>
          </a:bodyPr>
          <a:lstStyle/>
          <a:p>
            <a:pPr algn="ctr">
              <a:defRPr/>
            </a:pPr>
            <a:r>
              <a:rPr lang="zh-CN" altLang="en-US" sz="2400" b="1" dirty="0">
                <a:latin typeface="微软雅黑" panose="020B0503020204020204" charset="-122"/>
                <a:ea typeface="微软雅黑" panose="020B0503020204020204" charset="-122"/>
                <a:cs typeface="Times New Roman" panose="02020603050405020304" charset="0"/>
                <a:sym typeface="+mn-ea"/>
              </a:rPr>
              <a:t>院系：计算机科学与工程系</a:t>
            </a:r>
            <a:endParaRPr lang="zh-CN" altLang="en-US" sz="2400" b="1" dirty="0">
              <a:latin typeface="微软雅黑" panose="020B0503020204020204" charset="-122"/>
              <a:ea typeface="微软雅黑" panose="020B0503020204020204" charset="-122"/>
              <a:cs typeface="Times New Roman" panose="02020603050405020304" charset="0"/>
            </a:endParaRPr>
          </a:p>
          <a:p>
            <a:pPr algn="ctr">
              <a:defRPr/>
            </a:pPr>
            <a:r>
              <a:rPr lang="zh-CN" altLang="en-US" sz="2400" b="1" dirty="0">
                <a:latin typeface="微软雅黑" panose="020B0503020204020204" charset="-122"/>
                <a:ea typeface="微软雅黑" panose="020B0503020204020204" charset="-122"/>
                <a:cs typeface="Times New Roman" panose="02020603050405020304" charset="0"/>
                <a:sym typeface="+mn-ea"/>
              </a:rPr>
              <a:t>指导老师：刘江教授</a:t>
            </a:r>
            <a:endParaRPr lang="en-US" altLang="zh-CN" sz="2400" b="1" dirty="0">
              <a:latin typeface="微软雅黑" panose="020B0503020204020204" charset="-122"/>
              <a:ea typeface="微软雅黑" panose="020B0503020204020204" charset="-122"/>
              <a:cs typeface="Times New Roman" panose="02020603050405020304" charset="0"/>
            </a:endParaRPr>
          </a:p>
          <a:p>
            <a:pPr algn="ctr">
              <a:defRPr/>
            </a:pPr>
            <a:r>
              <a:rPr lang="zh-CN" altLang="en-US" sz="2400" b="1" dirty="0">
                <a:latin typeface="微软雅黑" panose="020B0503020204020204" charset="-122"/>
                <a:ea typeface="微软雅黑" panose="020B0503020204020204" charset="-122"/>
                <a:cs typeface="Times New Roman" panose="02020603050405020304" charset="0"/>
                <a:sym typeface="+mn-ea"/>
              </a:rPr>
              <a:t>汇报人：王谦益</a:t>
            </a:r>
            <a:endParaRPr lang="zh-CN" altLang="en-US" dirty="0">
              <a:solidFill>
                <a:schemeClr val="tx1"/>
              </a:solidFill>
              <a:latin typeface="Times New Roman Regular" panose="02020503050405090304" charset="0"/>
              <a:cs typeface="Times New Roman Regular" panose="02020503050405090304" charset="0"/>
              <a:sym typeface="+mn-lt"/>
            </a:endParaRPr>
          </a:p>
        </p:txBody>
      </p:sp>
      <p:pic>
        <p:nvPicPr>
          <p:cNvPr id="8" name="Picture 7"/>
          <p:cNvPicPr>
            <a:picLocks noChangeAspect="1"/>
          </p:cNvPicPr>
          <p:nvPr>
            <p:custDataLst>
              <p:tags r:id="rId4"/>
            </p:custDataLst>
          </p:nvPr>
        </p:nvPicPr>
        <p:blipFill>
          <a:blip r:embed="rId5"/>
          <a:stretch>
            <a:fillRect/>
          </a:stretch>
        </p:blipFill>
        <p:spPr>
          <a:xfrm>
            <a:off x="2350135" y="-467995"/>
            <a:ext cx="1545590" cy="1545590"/>
          </a:xfrm>
          <a:prstGeom prst="rect">
            <a:avLst/>
          </a:prstGeom>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2.2 </a:t>
            </a:r>
            <a:r>
              <a:rPr lang="zh-CN" altLang="en-US" sz="3200"/>
              <a:t>相关文献调研</a:t>
            </a:r>
            <a:r>
              <a:rPr lang="en-US" altLang="zh-CN" sz="3200"/>
              <a:t> </a:t>
            </a:r>
            <a:r>
              <a:rPr lang="zh-CN" altLang="en-US" sz="3200"/>
              <a:t>（列表、图片总结</a:t>
            </a:r>
            <a:endParaRPr lang="zh-CN" altLang="en-US" sz="3200"/>
          </a:p>
        </p:txBody>
      </p:sp>
      <p:sp>
        <p:nvSpPr>
          <p:cNvPr id="2" name="文本框 1"/>
          <p:cNvSpPr txBox="1"/>
          <p:nvPr/>
        </p:nvSpPr>
        <p:spPr>
          <a:xfrm>
            <a:off x="692150" y="1315085"/>
            <a:ext cx="10807700" cy="4250690"/>
          </a:xfrm>
          <a:prstGeom prst="rect">
            <a:avLst/>
          </a:prstGeom>
          <a:noFill/>
        </p:spPr>
        <p:txBody>
          <a:bodyPr wrap="square">
            <a:noAutofit/>
          </a:bodyPr>
          <a:p>
            <a:pPr indent="0" algn="l">
              <a:lnSpc>
                <a:spcPct val="150000"/>
              </a:lnSpc>
              <a:buClrTx/>
              <a:buSzTx/>
              <a:buFont typeface="Arial" panose="020B0604020202020204" pitchFamily="34" charset="0"/>
              <a:buNone/>
            </a:pPr>
            <a:r>
              <a:rPr lang="zh-CN" sz="2000" dirty="0"/>
              <a:t>总结</a:t>
            </a:r>
            <a:endParaRPr lang="zh-CN" sz="2000" dirty="0"/>
          </a:p>
          <a:p>
            <a:pPr marL="457200" indent="-457200" algn="l">
              <a:lnSpc>
                <a:spcPct val="150000"/>
              </a:lnSpc>
              <a:buClrTx/>
              <a:buSzTx/>
              <a:buFont typeface="Arial" panose="020B0604020202020204" pitchFamily="34" charset="0"/>
              <a:buAutoNum type="arabicPeriod"/>
            </a:pPr>
            <a:r>
              <a:rPr lang="zh-CN" altLang="en-US" sz="2000" dirty="0"/>
              <a:t>尽管</a:t>
            </a:r>
            <a:r>
              <a:rPr lang="en-US" altLang="zh-CN" sz="2000" dirty="0"/>
              <a:t>LLMs</a:t>
            </a:r>
            <a:r>
              <a:rPr lang="zh-CN" altLang="en-US" sz="2000" dirty="0"/>
              <a:t>（如</a:t>
            </a:r>
            <a:r>
              <a:rPr lang="en-US" altLang="zh-CN" sz="2000" dirty="0"/>
              <a:t>ChatGPT</a:t>
            </a:r>
            <a:r>
              <a:rPr lang="zh-CN" altLang="en-US" sz="2000" dirty="0"/>
              <a:t>和</a:t>
            </a:r>
            <a:r>
              <a:rPr lang="en-US" altLang="zh-CN" sz="2000" dirty="0"/>
              <a:t>Llama</a:t>
            </a:r>
            <a:r>
              <a:rPr lang="zh-CN" altLang="en-US" sz="2000" dirty="0"/>
              <a:t>）在</a:t>
            </a:r>
            <a:r>
              <a:rPr lang="en-US" altLang="zh-CN" sz="2000" dirty="0"/>
              <a:t>AES</a:t>
            </a:r>
            <a:r>
              <a:rPr lang="zh-CN" altLang="en-US" sz="2000" dirty="0"/>
              <a:t>任务中展现出了一定的潜力，但它们的评分与人类评分者之间仍存在显著差异。</a:t>
            </a:r>
            <a:r>
              <a:rPr lang="en-US" altLang="zh-CN" sz="2000" dirty="0"/>
              <a:t>LLMs</a:t>
            </a:r>
            <a:r>
              <a:rPr lang="zh-CN" altLang="en-US" sz="2000" dirty="0"/>
              <a:t>给出的分数普遍低于人类评分者，且与人类评分者的分数相关性较弱。</a:t>
            </a:r>
            <a:endParaRPr lang="zh-CN" altLang="en-US" sz="2000" dirty="0"/>
          </a:p>
          <a:p>
            <a:pPr marL="457200" indent="-457200" algn="l">
              <a:lnSpc>
                <a:spcPct val="150000"/>
              </a:lnSpc>
              <a:buClrTx/>
              <a:buSzTx/>
              <a:buFont typeface="Arial" panose="020B0604020202020204" pitchFamily="34" charset="0"/>
              <a:buAutoNum type="arabicPeriod"/>
            </a:pPr>
            <a:r>
              <a:rPr lang="en-US" altLang="zh-CN" sz="2000" dirty="0">
                <a:sym typeface="+mn-ea"/>
              </a:rPr>
              <a:t>AEMS</a:t>
            </a:r>
            <a:r>
              <a:rPr lang="zh-CN" altLang="en-US" sz="2000" dirty="0">
                <a:sym typeface="+mn-ea"/>
              </a:rPr>
              <a:t>系统通过微调和多元回归策略，成功实现了自动化作文的多维度评分，且性能优于现有方法。</a:t>
            </a:r>
            <a:endParaRPr lang="zh-CN" altLang="en-US" sz="2000" dirty="0">
              <a:sym typeface="+mn-ea"/>
            </a:endParaRPr>
          </a:p>
          <a:p>
            <a:pPr marL="457200" indent="-457200" algn="l">
              <a:lnSpc>
                <a:spcPct val="150000"/>
              </a:lnSpc>
              <a:buClrTx/>
              <a:buSzTx/>
              <a:buFont typeface="Arial" panose="020B0604020202020204" pitchFamily="34" charset="0"/>
              <a:buAutoNum type="arabicPeriod"/>
            </a:pPr>
            <a:r>
              <a:rPr lang="en-US" altLang="zh-CN" sz="2000" dirty="0">
                <a:sym typeface="+mn-ea"/>
              </a:rPr>
              <a:t>RAG</a:t>
            </a:r>
            <a:r>
              <a:rPr lang="zh-CN" altLang="en-US" sz="2000" dirty="0">
                <a:sym typeface="+mn-ea"/>
              </a:rPr>
              <a:t>技术通过整合参数化语言模型知识与非参数化外部数据库知识，显著增强了</a:t>
            </a:r>
            <a:r>
              <a:rPr lang="en-US" altLang="zh-CN" sz="2000" dirty="0">
                <a:sym typeface="+mn-ea"/>
              </a:rPr>
              <a:t>LLMs</a:t>
            </a:r>
            <a:r>
              <a:rPr lang="zh-CN" altLang="en-US" sz="2000" dirty="0">
                <a:sym typeface="+mn-ea"/>
              </a:rPr>
              <a:t>的能力。还需要进一步研究和优化评估方法，以更准确地衡量</a:t>
            </a:r>
            <a:r>
              <a:rPr lang="en-US" altLang="zh-CN" sz="2000" dirty="0">
                <a:sym typeface="+mn-ea"/>
              </a:rPr>
              <a:t>RAG</a:t>
            </a:r>
            <a:r>
              <a:rPr lang="zh-CN" altLang="en-US" sz="2000" dirty="0">
                <a:sym typeface="+mn-ea"/>
              </a:rPr>
              <a:t>模型的性能。</a:t>
            </a:r>
            <a:endParaRPr lang="zh-CN" altLang="en-US" sz="2000" dirty="0"/>
          </a:p>
          <a:p>
            <a:pPr marL="457200" indent="-457200" algn="l">
              <a:lnSpc>
                <a:spcPct val="150000"/>
              </a:lnSpc>
              <a:buClrTx/>
              <a:buSzTx/>
              <a:buFont typeface="Arial" panose="020B0604020202020204" pitchFamily="34" charset="0"/>
              <a:buAutoNum type="arabicPeriod"/>
            </a:pPr>
            <a:endParaRPr lang="zh-CN" altLang="en-US" sz="2000" dirty="0"/>
          </a:p>
          <a:p>
            <a:pPr marL="457200" indent="-457200" algn="l">
              <a:lnSpc>
                <a:spcPct val="150000"/>
              </a:lnSpc>
              <a:buClrTx/>
              <a:buSzTx/>
              <a:buFont typeface="Arial" panose="020B0604020202020204" pitchFamily="34" charset="0"/>
              <a:buAutoNum type="arabicPeriod"/>
            </a:pP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zh-CN" altLang="en-US" sz="3200" dirty="0">
                <a:sym typeface="+mn-ea"/>
              </a:rPr>
              <a:t>方法框架</a:t>
            </a:r>
            <a:r>
              <a:rPr lang="en-US" altLang="zh-CN" sz="3200" dirty="0">
                <a:sym typeface="+mn-ea"/>
              </a:rPr>
              <a:t>  </a:t>
            </a:r>
            <a:r>
              <a:rPr lang="zh-CN" altLang="en-US" sz="3200" dirty="0">
                <a:sym typeface="+mn-ea"/>
              </a:rPr>
              <a:t>（优化图片</a:t>
            </a:r>
            <a:endParaRPr lang="zh-CN" altLang="en-US" sz="3200" dirty="0">
              <a:sym typeface="+mn-ea"/>
            </a:endParaRPr>
          </a:p>
        </p:txBody>
      </p:sp>
      <p:graphicFrame>
        <p:nvGraphicFramePr>
          <p:cNvPr id="10" name="对象 9"/>
          <p:cNvGraphicFramePr/>
          <p:nvPr/>
        </p:nvGraphicFramePr>
        <p:xfrm>
          <a:off x="2397125" y="1220470"/>
          <a:ext cx="7397115" cy="4416425"/>
        </p:xfrm>
        <a:graphic>
          <a:graphicData uri="http://schemas.openxmlformats.org/presentationml/2006/ole">
            <mc:AlternateContent xmlns:mc="http://schemas.openxmlformats.org/markup-compatibility/2006">
              <mc:Choice xmlns:v="urn:schemas-microsoft-com:vml" Requires="v">
                <p:oleObj spid="_x0000_s11" name="" r:id="rId5" imgW="7391400" imgH="4413250" progId="Paint.Picture">
                  <p:embed/>
                </p:oleObj>
              </mc:Choice>
              <mc:Fallback>
                <p:oleObj name="" r:id="rId5" imgW="7391400" imgH="4413250" progId="Paint.Picture">
                  <p:embed/>
                  <p:pic>
                    <p:nvPicPr>
                      <p:cNvPr id="0" name="图片 10"/>
                      <p:cNvPicPr/>
                      <p:nvPr/>
                    </p:nvPicPr>
                    <p:blipFill>
                      <a:blip r:embed="rId6"/>
                      <a:stretch>
                        <a:fillRect/>
                      </a:stretch>
                    </p:blipFill>
                    <p:spPr>
                      <a:xfrm>
                        <a:off x="2397125" y="1220470"/>
                        <a:ext cx="7397115" cy="4416425"/>
                      </a:xfrm>
                      <a:prstGeom prst="rect">
                        <a:avLst/>
                      </a:prstGeom>
                    </p:spPr>
                  </p:pic>
                </p:oleObj>
              </mc:Fallback>
            </mc:AlternateContent>
          </a:graphicData>
        </a:graphic>
      </p:graphicFrame>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159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sp>
        <p:nvSpPr>
          <p:cNvPr id="6" name="文本框 2"/>
          <p:cNvSpPr txBox="1"/>
          <p:nvPr/>
        </p:nvSpPr>
        <p:spPr>
          <a:xfrm>
            <a:off x="3443086" y="2874645"/>
            <a:ext cx="7984490" cy="922020"/>
          </a:xfrm>
          <a:prstGeom prst="rect">
            <a:avLst/>
          </a:prstGeom>
        </p:spPr>
        <p:txBody>
          <a:bodyPr wrap="square" rtlCol="0">
            <a:spAutoFit/>
          </a:bodyPr>
          <a:lstStyle/>
          <a:p>
            <a:r>
              <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研究内容</a:t>
            </a:r>
            <a:endPar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9" name="文本框 3"/>
          <p:cNvSpPr txBox="1"/>
          <p:nvPr/>
        </p:nvSpPr>
        <p:spPr>
          <a:xfrm>
            <a:off x="1440815" y="2874645"/>
            <a:ext cx="1506855" cy="1106805"/>
          </a:xfrm>
          <a:prstGeom prst="rect">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4" name="文本框 3"/>
          <p:cNvSpPr txBox="1"/>
          <p:nvPr/>
        </p:nvSpPr>
        <p:spPr>
          <a:xfrm>
            <a:off x="1175405" y="1618378"/>
            <a:ext cx="9797142" cy="4831080"/>
          </a:xfrm>
          <a:prstGeom prst="rect">
            <a:avLst/>
          </a:prstGeom>
          <a:noFill/>
        </p:spPr>
        <p:txBody>
          <a:bodyPr wrap="square">
            <a:spAutoFit/>
          </a:bodyPr>
          <a:lstStyle/>
          <a:p>
            <a:pPr indent="0">
              <a:buFont typeface="Arial" panose="020B0604020202020204" pitchFamily="34" charset="0"/>
              <a:buNone/>
            </a:pPr>
            <a:r>
              <a:rPr lang="en-US" altLang="zh-CN" sz="2800" b="1" dirty="0"/>
              <a:t>1. </a:t>
            </a:r>
            <a:r>
              <a:rPr lang="zh-CN" altLang="en-US" sz="2800" b="1" dirty="0"/>
              <a:t>数据集构造</a:t>
            </a:r>
            <a:endParaRPr lang="en-US" altLang="zh-CN" sz="2800" dirty="0"/>
          </a:p>
          <a:p>
            <a:pPr indent="0">
              <a:buFont typeface="Arial" panose="020B0604020202020204" pitchFamily="34" charset="0"/>
              <a:buNone/>
            </a:pPr>
            <a:endParaRPr lang="zh-CN" altLang="en-US" sz="2800" b="1" dirty="0"/>
          </a:p>
          <a:p>
            <a:pPr indent="0">
              <a:buFont typeface="Arial" panose="020B0604020202020204" pitchFamily="34" charset="0"/>
              <a:buNone/>
            </a:pPr>
            <a:r>
              <a:rPr lang="en-US" altLang="zh-CN" sz="2800" b="1" dirty="0"/>
              <a:t>2. </a:t>
            </a:r>
            <a:r>
              <a:rPr lang="zh-CN" altLang="en-US" sz="2800" b="1" dirty="0">
                <a:sym typeface="+mn-ea"/>
              </a:rPr>
              <a:t>提示词设计</a:t>
            </a:r>
            <a:endParaRPr lang="zh-CN" altLang="en-US" sz="2800" b="1" dirty="0">
              <a:sym typeface="+mn-ea"/>
            </a:endParaRPr>
          </a:p>
          <a:p>
            <a:pPr indent="0">
              <a:buFont typeface="Arial" panose="020B0604020202020204" pitchFamily="34" charset="0"/>
              <a:buNone/>
            </a:pPr>
            <a:endParaRPr lang="zh-CN" altLang="en-US" sz="2800" b="1" dirty="0">
              <a:sym typeface="+mn-ea"/>
            </a:endParaRPr>
          </a:p>
          <a:p>
            <a:pPr indent="0">
              <a:buFont typeface="Arial" panose="020B0604020202020204" pitchFamily="34" charset="0"/>
              <a:buNone/>
            </a:pPr>
            <a:r>
              <a:rPr lang="zh-CN" altLang="en-US" sz="2800" dirty="0"/>
              <a:t>模型微调</a:t>
            </a:r>
            <a:endParaRPr lang="en-US" altLang="zh-CN" sz="2800" dirty="0"/>
          </a:p>
          <a:p>
            <a:pPr indent="0">
              <a:buFont typeface="Arial" panose="020B0604020202020204" pitchFamily="34" charset="0"/>
              <a:buNone/>
            </a:pPr>
            <a:endParaRPr lang="zh-CN" altLang="en-US" sz="2800" dirty="0"/>
          </a:p>
          <a:p>
            <a:pPr indent="0">
              <a:buFont typeface="Arial" panose="020B0604020202020204" pitchFamily="34" charset="0"/>
              <a:buNone/>
            </a:pPr>
            <a:r>
              <a:rPr lang="zh-CN" altLang="en-US" sz="2800" dirty="0"/>
              <a:t>（上面</a:t>
            </a:r>
            <a:r>
              <a:rPr lang="en-US" altLang="zh-CN" sz="2800" dirty="0"/>
              <a:t>3</a:t>
            </a:r>
            <a:r>
              <a:rPr lang="zh-CN" altLang="en-US" sz="2800" dirty="0"/>
              <a:t>个</a:t>
            </a:r>
            <a:r>
              <a:rPr lang="en-US" altLang="zh-CN" sz="2800" dirty="0"/>
              <a:t>1</a:t>
            </a:r>
            <a:r>
              <a:rPr lang="zh-CN" altLang="en-US" sz="2800" dirty="0"/>
              <a:t>张（方法</a:t>
            </a:r>
            <a:endParaRPr lang="zh-CN" altLang="en-US" sz="2800" dirty="0"/>
          </a:p>
          <a:p>
            <a:pPr indent="0">
              <a:buFont typeface="Arial" panose="020B0604020202020204" pitchFamily="34" charset="0"/>
              <a:buNone/>
            </a:pPr>
            <a:endParaRPr lang="zh-CN" altLang="en-US" sz="2800" dirty="0"/>
          </a:p>
          <a:p>
            <a:r>
              <a:rPr lang="en-US" altLang="zh-CN" sz="2800" b="1" dirty="0"/>
              <a:t>3. </a:t>
            </a:r>
            <a:r>
              <a:rPr lang="zh-CN" altLang="en-US" sz="2800" b="1" dirty="0"/>
              <a:t>结果分析</a:t>
            </a:r>
            <a:r>
              <a:rPr lang="en-US" altLang="zh-CN" sz="2800" b="1" dirty="0"/>
              <a:t> </a:t>
            </a:r>
            <a:r>
              <a:rPr lang="zh-CN" altLang="en-US" sz="2800" b="1" dirty="0"/>
              <a:t>（单独</a:t>
            </a:r>
            <a:endParaRPr lang="zh-CN" altLang="en-US" sz="2800" b="1" dirty="0"/>
          </a:p>
          <a:p>
            <a:endParaRPr lang="zh-CN" altLang="en-US" sz="2800" b="1" dirty="0"/>
          </a:p>
          <a:p>
            <a:r>
              <a:rPr lang="en-US" altLang="zh-CN" sz="2800" b="1" dirty="0"/>
              <a:t>4. </a:t>
            </a:r>
            <a:r>
              <a:rPr lang="zh-CN" altLang="en-US" sz="2800" b="1" dirty="0"/>
              <a:t>评估演示系统</a:t>
            </a:r>
            <a:endParaRPr lang="zh-CN" altLang="en-US" sz="2800" b="1" dirty="0"/>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a:t>1.1</a:t>
            </a:r>
            <a:r>
              <a:rPr lang="en-US" altLang="zh-CN" sz="3200">
                <a:sym typeface="+mn-ea"/>
              </a:rPr>
              <a:t> </a:t>
            </a:r>
            <a:r>
              <a:rPr lang="zh-CN" altLang="en-US" sz="3200">
                <a:sym typeface="+mn-ea"/>
              </a:rPr>
              <a:t>数据集</a:t>
            </a:r>
            <a:endParaRPr lang="zh-CN" altLang="en-US" sz="3200">
              <a:sym typeface="+mn-ea"/>
            </a:endParaRPr>
          </a:p>
        </p:txBody>
      </p:sp>
      <p:graphicFrame>
        <p:nvGraphicFramePr>
          <p:cNvPr id="2" name="表格 1"/>
          <p:cNvGraphicFramePr/>
          <p:nvPr>
            <p:custDataLst>
              <p:tags r:id="rId5"/>
            </p:custDataLst>
          </p:nvPr>
        </p:nvGraphicFramePr>
        <p:xfrm>
          <a:off x="692150" y="1315085"/>
          <a:ext cx="4343400" cy="3071495"/>
        </p:xfrm>
        <a:graphic>
          <a:graphicData uri="http://schemas.openxmlformats.org/drawingml/2006/table">
            <a:tbl>
              <a:tblPr/>
              <a:tblGrid>
                <a:gridCol w="1448435"/>
                <a:gridCol w="1447165"/>
                <a:gridCol w="1447800"/>
              </a:tblGrid>
              <a:tr h="668655">
                <a:tc gridSpan="3">
                  <a:txBody>
                    <a:bodyPr/>
                    <a:lstStyle/>
                    <a:p>
                      <a:pPr algn="ctr" fontAlgn="ctr" latinLnBrk="0"/>
                      <a:r>
                        <a:rPr lang="zh-CN" altLang="en-US" sz="1600">
                          <a:solidFill>
                            <a:srgbClr val="000000"/>
                          </a:solidFill>
                        </a:rPr>
                        <a:t>毕业设计</a:t>
                      </a:r>
                      <a:endParaRPr lang="zh-CN" altLang="en-US"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hMerge="1">
                  <a:tcPr>
                    <a:lnT w="12700">
                      <a:solidFill>
                        <a:schemeClr val="tx1"/>
                      </a:solidFill>
                      <a:prstDash val="solid"/>
                    </a:lnT>
                    <a:lnB w="12700">
                      <a:solidFill>
                        <a:schemeClr val="tx1"/>
                      </a:solidFill>
                      <a:prstDash val="solid"/>
                    </a:lnB>
                  </a:tcPr>
                </a:tc>
                <a:tc hMerge="1">
                  <a:tcPr>
                    <a:lnR w="12700">
                      <a:solidFill>
                        <a:schemeClr val="tx1"/>
                      </a:solidFill>
                      <a:prstDash val="solid"/>
                    </a:lnR>
                    <a:lnT w="12700">
                      <a:solidFill>
                        <a:schemeClr val="tx1"/>
                      </a:solidFill>
                      <a:prstDash val="solid"/>
                    </a:lnT>
                    <a:lnB w="12700">
                      <a:solidFill>
                        <a:schemeClr val="tx1"/>
                      </a:solidFill>
                      <a:prstDash val="solid"/>
                    </a:lnB>
                  </a:tcPr>
                </a:tc>
              </a:tr>
              <a:tr h="842645">
                <a:tc>
                  <a:txBody>
                    <a:bodyPr/>
                    <a:lstStyle/>
                    <a:p>
                      <a:pPr algn="ctr" fontAlgn="ctr" latinLnBrk="0"/>
                      <a:r>
                        <a:rPr lang="en-US" altLang="zh-CN" sz="1600">
                          <a:solidFill>
                            <a:srgbClr val="000000"/>
                          </a:solidFill>
                        </a:rPr>
                        <a:t>23</a:t>
                      </a:r>
                      <a:r>
                        <a:rPr lang="zh-CN" altLang="en-US" sz="1600">
                          <a:solidFill>
                            <a:srgbClr val="000000"/>
                          </a:solidFill>
                        </a:rPr>
                        <a:t>届刘老师</a:t>
                      </a:r>
                      <a:endParaRPr lang="zh-CN" altLang="en-US" sz="1600">
                        <a:solidFill>
                          <a:srgbClr val="000000"/>
                        </a:solidFill>
                      </a:endParaRPr>
                    </a:p>
                    <a:p>
                      <a:pPr algn="ctr" fontAlgn="ctr" latinLnBrk="0"/>
                      <a:r>
                        <a:rPr lang="en-US" altLang="zh-CN" sz="1600">
                          <a:solidFill>
                            <a:srgbClr val="000000"/>
                          </a:solidFill>
                        </a:rPr>
                        <a:t>supervisor</a:t>
                      </a:r>
                      <a:endParaRPr lang="en-US" altLang="zh-CN"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latinLnBrk="0"/>
                      <a:r>
                        <a:rPr lang="en-US" altLang="zh-CN" sz="1600">
                          <a:solidFill>
                            <a:srgbClr val="000000"/>
                          </a:solidFill>
                        </a:rPr>
                        <a:t>23</a:t>
                      </a:r>
                      <a:r>
                        <a:rPr lang="zh-CN" altLang="en-US" sz="1600">
                          <a:solidFill>
                            <a:srgbClr val="000000"/>
                          </a:solidFill>
                          <a:sym typeface="+mn-ea"/>
                        </a:rPr>
                        <a:t>届</a:t>
                      </a:r>
                      <a:r>
                        <a:rPr lang="zh-CN" altLang="en-US" sz="1600">
                          <a:solidFill>
                            <a:srgbClr val="000000"/>
                          </a:solidFill>
                        </a:rPr>
                        <a:t>刘老师</a:t>
                      </a:r>
                      <a:endParaRPr lang="zh-CN" altLang="en-US" sz="1600">
                        <a:solidFill>
                          <a:srgbClr val="000000"/>
                        </a:solidFill>
                      </a:endParaRPr>
                    </a:p>
                    <a:p>
                      <a:pPr algn="ctr" fontAlgn="ctr" latinLnBrk="0"/>
                      <a:r>
                        <a:rPr lang="en-US" altLang="zh-CN" sz="1600">
                          <a:solidFill>
                            <a:srgbClr val="000000"/>
                          </a:solidFill>
                        </a:rPr>
                        <a:t>inspector</a:t>
                      </a:r>
                      <a:endParaRPr lang="en-US" altLang="zh-CN"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latinLnBrk="0"/>
                      <a:r>
                        <a:rPr lang="en-US" altLang="zh-CN" sz="1600">
                          <a:solidFill>
                            <a:srgbClr val="000000"/>
                          </a:solidFill>
                        </a:rPr>
                        <a:t>24</a:t>
                      </a:r>
                      <a:r>
                        <a:rPr lang="zh-CN" altLang="en-US" sz="1600">
                          <a:solidFill>
                            <a:srgbClr val="000000"/>
                          </a:solidFill>
                          <a:sym typeface="+mn-ea"/>
                        </a:rPr>
                        <a:t>届</a:t>
                      </a:r>
                      <a:r>
                        <a:rPr lang="zh-CN" altLang="en-US" sz="1600">
                          <a:solidFill>
                            <a:srgbClr val="000000"/>
                          </a:solidFill>
                        </a:rPr>
                        <a:t>刘老师</a:t>
                      </a:r>
                      <a:endParaRPr lang="zh-CN" altLang="en-US" sz="1600">
                        <a:solidFill>
                          <a:srgbClr val="000000"/>
                        </a:solidFill>
                      </a:endParaRPr>
                    </a:p>
                    <a:p>
                      <a:pPr algn="ctr" fontAlgn="ctr" latinLnBrk="0"/>
                      <a:r>
                        <a:rPr lang="en-US" altLang="zh-CN" sz="1600">
                          <a:solidFill>
                            <a:srgbClr val="000000"/>
                          </a:solidFill>
                          <a:sym typeface="+mn-ea"/>
                        </a:rPr>
                        <a:t>inspector</a:t>
                      </a:r>
                      <a:endParaRPr lang="zh-CN" altLang="en-US"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891540">
                <a:tc>
                  <a:txBody>
                    <a:bodyPr/>
                    <a:lstStyle/>
                    <a:p>
                      <a:pPr algn="ctr" fontAlgn="ctr" latinLnBrk="0"/>
                      <a:r>
                        <a:rPr lang="en-US" altLang="zh-CN" sz="1600">
                          <a:solidFill>
                            <a:srgbClr val="000000"/>
                          </a:solidFill>
                        </a:rPr>
                        <a:t>17</a:t>
                      </a:r>
                      <a:r>
                        <a:rPr lang="zh-CN" altLang="en-US" sz="1600">
                          <a:solidFill>
                            <a:srgbClr val="000000"/>
                          </a:solidFill>
                        </a:rPr>
                        <a:t>份</a:t>
                      </a:r>
                      <a:endParaRPr lang="zh-CN" altLang="en-US"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latinLnBrk="0"/>
                      <a:r>
                        <a:rPr lang="en-US" altLang="zh-CN" sz="1600">
                          <a:solidFill>
                            <a:srgbClr val="000000"/>
                          </a:solidFill>
                        </a:rPr>
                        <a:t>23</a:t>
                      </a:r>
                      <a:r>
                        <a:rPr lang="zh-CN" altLang="en-US" sz="1600">
                          <a:solidFill>
                            <a:srgbClr val="000000"/>
                          </a:solidFill>
                        </a:rPr>
                        <a:t>份</a:t>
                      </a:r>
                      <a:endParaRPr lang="zh-CN" altLang="en-US"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algn="ctr" fontAlgn="ctr" latinLnBrk="0"/>
                      <a:r>
                        <a:rPr lang="en-US" altLang="zh-CN" sz="1600">
                          <a:solidFill>
                            <a:srgbClr val="000000"/>
                          </a:solidFill>
                        </a:rPr>
                        <a:t>20</a:t>
                      </a:r>
                      <a:r>
                        <a:rPr lang="zh-CN" altLang="en-US" sz="1600">
                          <a:solidFill>
                            <a:srgbClr val="000000"/>
                          </a:solidFill>
                        </a:rPr>
                        <a:t>份</a:t>
                      </a:r>
                      <a:endParaRPr lang="zh-CN" altLang="en-US"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668655">
                <a:tc gridSpan="3">
                  <a:txBody>
                    <a:bodyPr/>
                    <a:lstStyle/>
                    <a:p>
                      <a:pPr algn="ctr" fontAlgn="ctr" latinLnBrk="0"/>
                      <a:r>
                        <a:rPr lang="en-US" altLang="zh-CN" sz="1600">
                          <a:solidFill>
                            <a:srgbClr val="000000"/>
                          </a:solidFill>
                        </a:rPr>
                        <a:t>60</a:t>
                      </a:r>
                      <a:endParaRPr lang="en-US" altLang="zh-CN" sz="1600">
                        <a:solidFill>
                          <a:srgbClr val="000000"/>
                        </a:solidFill>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hMerge="1">
                  <a:tcPr>
                    <a:lnT w="12700">
                      <a:solidFill>
                        <a:schemeClr val="tx1"/>
                      </a:solidFill>
                      <a:prstDash val="solid"/>
                    </a:lnT>
                    <a:lnB w="12700">
                      <a:solidFill>
                        <a:schemeClr val="tx1"/>
                      </a:solidFill>
                      <a:prstDash val="solid"/>
                    </a:lnB>
                  </a:tcPr>
                </a:tc>
                <a:tc hMerge="1">
                  <a:tcPr>
                    <a:lnR w="12700">
                      <a:solidFill>
                        <a:schemeClr val="tx1"/>
                      </a:solidFill>
                      <a:prstDash val="solid"/>
                    </a:lnR>
                    <a:lnT w="12700">
                      <a:solidFill>
                        <a:schemeClr val="tx1"/>
                      </a:solidFill>
                      <a:prstDash val="solid"/>
                    </a:lnT>
                    <a:lnB w="12700">
                      <a:solidFill>
                        <a:schemeClr val="tx1"/>
                      </a:solidFill>
                      <a:prstDash val="solid"/>
                    </a:lnB>
                  </a:tcPr>
                </a:tc>
              </a:tr>
            </a:tbl>
          </a:graphicData>
        </a:graphic>
      </p:graphicFrame>
      <p:pic>
        <p:nvPicPr>
          <p:cNvPr id="4" name="图片 3"/>
          <p:cNvPicPr>
            <a:picLocks noChangeAspect="1"/>
          </p:cNvPicPr>
          <p:nvPr/>
        </p:nvPicPr>
        <p:blipFill>
          <a:blip r:embed="rId6"/>
          <a:stretch>
            <a:fillRect/>
          </a:stretch>
        </p:blipFill>
        <p:spPr>
          <a:xfrm>
            <a:off x="692150" y="4624070"/>
            <a:ext cx="10807200" cy="629335"/>
          </a:xfrm>
          <a:prstGeom prst="rect">
            <a:avLst/>
          </a:prstGeom>
        </p:spPr>
      </p:pic>
      <p:pic>
        <p:nvPicPr>
          <p:cNvPr id="10" name="图片 9"/>
          <p:cNvPicPr>
            <a:picLocks noChangeAspect="1"/>
          </p:cNvPicPr>
          <p:nvPr/>
        </p:nvPicPr>
        <p:blipFill>
          <a:blip r:embed="rId7"/>
          <a:stretch>
            <a:fillRect/>
          </a:stretch>
        </p:blipFill>
        <p:spPr>
          <a:xfrm>
            <a:off x="5624830" y="1315085"/>
            <a:ext cx="5874385" cy="3069590"/>
          </a:xfrm>
          <a:prstGeom prst="rect">
            <a:avLst/>
          </a:prstGeom>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1.2 </a:t>
            </a:r>
            <a:r>
              <a:rPr lang="zh-CN" altLang="en-US" sz="3200" dirty="0">
                <a:sym typeface="+mn-ea"/>
              </a:rPr>
              <a:t>数据集处理</a:t>
            </a:r>
            <a:endParaRPr lang="zh-CN" altLang="en-US" sz="3200" dirty="0">
              <a:sym typeface="+mn-ea"/>
            </a:endParaRPr>
          </a:p>
        </p:txBody>
      </p:sp>
      <p:sp>
        <p:nvSpPr>
          <p:cNvPr id="4" name="文本框 3"/>
          <p:cNvSpPr txBox="1"/>
          <p:nvPr/>
        </p:nvSpPr>
        <p:spPr>
          <a:xfrm>
            <a:off x="692150" y="1315085"/>
            <a:ext cx="4695825" cy="4661535"/>
          </a:xfrm>
          <a:prstGeom prst="rect">
            <a:avLst/>
          </a:prstGeom>
          <a:noFill/>
        </p:spPr>
        <p:txBody>
          <a:bodyPr wrap="square">
            <a:spAutoFit/>
          </a:bodyPr>
          <a:lstStyle/>
          <a:p>
            <a:pPr indent="0" fontAlgn="auto">
              <a:lnSpc>
                <a:spcPct val="150000"/>
              </a:lnSpc>
              <a:buNone/>
            </a:pPr>
            <a:r>
              <a:rPr lang="en-US" altLang="zh-CN" b="1" dirty="0"/>
              <a:t>1. </a:t>
            </a:r>
            <a:r>
              <a:rPr lang="zh-CN" altLang="en-US" b="1" dirty="0"/>
              <a:t>文本</a:t>
            </a:r>
            <a:r>
              <a:rPr lang="zh-CN" altLang="en-US" b="1" dirty="0"/>
              <a:t>提取</a:t>
            </a:r>
            <a:endParaRPr lang="zh-CN" altLang="en-US" b="1" dirty="0"/>
          </a:p>
          <a:p>
            <a:pPr marL="285750" indent="-285750" fontAlgn="auto">
              <a:lnSpc>
                <a:spcPct val="150000"/>
              </a:lnSpc>
              <a:buFont typeface="Arial" panose="020B0604020202020204" pitchFamily="34" charset="0"/>
              <a:buChar char="•"/>
            </a:pPr>
            <a:r>
              <a:rPr lang="zh-CN" altLang="en-US" dirty="0">
                <a:sym typeface="+mn-ea"/>
              </a:rPr>
              <a:t>筛选可用报告，去除不必要的代码、</a:t>
            </a:r>
            <a:r>
              <a:rPr lang="en-US" altLang="zh-CN" dirty="0">
                <a:sym typeface="+mn-ea"/>
              </a:rPr>
              <a:t>PPT</a:t>
            </a:r>
            <a:r>
              <a:rPr lang="zh-CN" altLang="en-US" dirty="0">
                <a:sym typeface="+mn-ea"/>
              </a:rPr>
              <a:t>演示、引用文献等，统一文件格式</a:t>
            </a:r>
            <a:endParaRPr lang="zh-CN" altLang="en-US" dirty="0">
              <a:sym typeface="+mn-ea"/>
            </a:endParaRPr>
          </a:p>
          <a:p>
            <a:pPr marL="285750" indent="-285750" fontAlgn="auto">
              <a:lnSpc>
                <a:spcPct val="150000"/>
              </a:lnSpc>
              <a:buFont typeface="Arial" panose="020B0604020202020204" pitchFamily="34" charset="0"/>
              <a:buChar char="•"/>
            </a:pPr>
            <a:r>
              <a:rPr lang="zh-CN" altLang="en-US" dirty="0">
                <a:sym typeface="+mn-ea"/>
              </a:rPr>
              <a:t>对筛选出的</a:t>
            </a:r>
            <a:r>
              <a:rPr lang="en-US" altLang="zh-CN" dirty="0">
                <a:sym typeface="+mn-ea"/>
              </a:rPr>
              <a:t>PDF</a:t>
            </a:r>
            <a:r>
              <a:rPr lang="zh-CN" altLang="en-US" dirty="0">
                <a:sym typeface="+mn-ea"/>
              </a:rPr>
              <a:t>和</a:t>
            </a:r>
            <a:r>
              <a:rPr lang="en-US" altLang="zh-CN" dirty="0">
                <a:sym typeface="+mn-ea"/>
              </a:rPr>
              <a:t>Word</a:t>
            </a:r>
            <a:r>
              <a:rPr lang="zh-CN" altLang="en-US" dirty="0">
                <a:sym typeface="+mn-ea"/>
              </a:rPr>
              <a:t>报告进行文字提取，去除页面布局和格式的影响</a:t>
            </a:r>
            <a:endParaRPr lang="zh-CN" altLang="en-US" dirty="0"/>
          </a:p>
          <a:p>
            <a:pPr marL="342900" indent="-342900" fontAlgn="auto">
              <a:lnSpc>
                <a:spcPct val="150000"/>
              </a:lnSpc>
              <a:buAutoNum type="arabicPeriod"/>
            </a:pPr>
            <a:endParaRPr lang="zh-CN" altLang="en-US" b="1" dirty="0"/>
          </a:p>
          <a:p>
            <a:pPr indent="0" fontAlgn="auto">
              <a:lnSpc>
                <a:spcPct val="150000"/>
              </a:lnSpc>
              <a:buNone/>
            </a:pPr>
            <a:r>
              <a:rPr lang="en-US" altLang="zh-CN" b="1" dirty="0"/>
              <a:t>2. </a:t>
            </a:r>
            <a:r>
              <a:rPr lang="zh-CN" altLang="en-US" b="1" dirty="0"/>
              <a:t>报告统计</a:t>
            </a:r>
            <a:endParaRPr lang="zh-CN" altLang="en-US" b="1" dirty="0"/>
          </a:p>
          <a:p>
            <a:pPr marL="285750" indent="-285750" fontAlgn="auto">
              <a:lnSpc>
                <a:spcPct val="150000"/>
              </a:lnSpc>
              <a:buFont typeface="Arial" panose="020B0604020202020204" pitchFamily="34" charset="0"/>
              <a:buChar char="•"/>
            </a:pPr>
            <a:r>
              <a:rPr lang="zh-CN" altLang="en-US" dirty="0"/>
              <a:t>将每篇报告对应的学生学号、</a:t>
            </a:r>
            <a:r>
              <a:rPr lang="zh-CN" altLang="en-US" dirty="0"/>
              <a:t>年级和专业列表统计，以供后续分析使用</a:t>
            </a:r>
            <a:endParaRPr lang="en-US" altLang="zh-CN" dirty="0"/>
          </a:p>
          <a:p>
            <a:pPr marL="285750" indent="-285750" fontAlgn="auto">
              <a:lnSpc>
                <a:spcPct val="150000"/>
              </a:lnSpc>
              <a:buFont typeface="Arial" panose="020B0604020202020204" pitchFamily="34" charset="0"/>
              <a:buChar char="•"/>
            </a:pPr>
            <a:r>
              <a:rPr lang="zh-CN" altLang="en-US" dirty="0"/>
              <a:t>根据定义好的评分标准，统计教师对每一部分内容的</a:t>
            </a:r>
            <a:r>
              <a:rPr lang="zh-CN" altLang="en-US" dirty="0"/>
              <a:t>量化打分</a:t>
            </a:r>
            <a:endParaRPr lang="en-US" altLang="zh-CN" dirty="0"/>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2.1</a:t>
            </a:r>
            <a:r>
              <a:rPr lang="en-US" altLang="zh-CN" sz="3200" dirty="0">
                <a:sym typeface="+mn-ea"/>
              </a:rPr>
              <a:t> </a:t>
            </a:r>
            <a:r>
              <a:rPr lang="zh-CN" altLang="en-US" sz="3200" dirty="0">
                <a:sym typeface="+mn-ea"/>
              </a:rPr>
              <a:t>评估方法</a:t>
            </a:r>
            <a:endParaRPr lang="zh-CN" altLang="en-US" sz="3200" dirty="0">
              <a:sym typeface="+mn-ea"/>
            </a:endParaRPr>
          </a:p>
        </p:txBody>
      </p:sp>
      <p:sp>
        <p:nvSpPr>
          <p:cNvPr id="5" name="文本框 4"/>
          <p:cNvSpPr txBox="1"/>
          <p:nvPr/>
        </p:nvSpPr>
        <p:spPr>
          <a:xfrm>
            <a:off x="1210357" y="1450140"/>
            <a:ext cx="9446509" cy="4247317"/>
          </a:xfrm>
          <a:prstGeom prst="rect">
            <a:avLst/>
          </a:prstGeom>
          <a:noFill/>
        </p:spPr>
        <p:txBody>
          <a:bodyPr wrap="square">
            <a:spAutoFit/>
          </a:bodyPr>
          <a:lstStyle/>
          <a:p>
            <a:r>
              <a:rPr lang="zh-CN" altLang="en-US" b="1" dirty="0"/>
              <a:t>多维度评分方法</a:t>
            </a:r>
            <a:endParaRPr lang="en-US" altLang="zh-CN" b="1" dirty="0"/>
          </a:p>
          <a:p>
            <a:endParaRPr lang="zh-CN" altLang="en-US" b="1" dirty="0"/>
          </a:p>
          <a:p>
            <a:pPr>
              <a:buFont typeface="+mj-lt"/>
              <a:buAutoNum type="arabicPeriod"/>
            </a:pPr>
            <a:r>
              <a:rPr lang="zh-CN" altLang="en-US" b="1" dirty="0"/>
              <a:t>结构完整性</a:t>
            </a:r>
            <a:r>
              <a:rPr lang="zh-CN" altLang="en-US" dirty="0"/>
              <a:t>（</a:t>
            </a:r>
            <a:r>
              <a:rPr lang="en-US" altLang="zh-CN" dirty="0"/>
              <a:t>20%</a:t>
            </a:r>
            <a:r>
              <a:rPr lang="zh-CN" altLang="en-US" dirty="0"/>
              <a:t>）</a:t>
            </a:r>
            <a:endParaRPr lang="zh-CN" altLang="en-US" dirty="0"/>
          </a:p>
          <a:p>
            <a:pPr lvl="1"/>
            <a:r>
              <a:rPr lang="zh-CN" altLang="en-US" dirty="0"/>
              <a:t>报告的整体结构是否严谨，内容布局是否合理。需包含引言、方法、结果、讨论和结论部分。</a:t>
            </a:r>
            <a:endParaRPr lang="zh-CN" altLang="en-US" dirty="0"/>
          </a:p>
          <a:p>
            <a:pPr>
              <a:buFont typeface="+mj-lt"/>
              <a:buAutoNum type="arabicPeriod"/>
            </a:pPr>
            <a:r>
              <a:rPr lang="zh-CN" altLang="en-US" b="1" dirty="0"/>
              <a:t>逻辑清晰度</a:t>
            </a:r>
            <a:r>
              <a:rPr lang="zh-CN" altLang="en-US" dirty="0"/>
              <a:t>（</a:t>
            </a:r>
            <a:r>
              <a:rPr lang="en-US" altLang="zh-CN" dirty="0"/>
              <a:t>20%</a:t>
            </a:r>
            <a:r>
              <a:rPr lang="zh-CN" altLang="en-US" dirty="0"/>
              <a:t>）</a:t>
            </a:r>
            <a:endParaRPr lang="zh-CN" altLang="en-US" dirty="0"/>
          </a:p>
          <a:p>
            <a:pPr lvl="1"/>
            <a:r>
              <a:rPr lang="zh-CN" altLang="en-US" dirty="0"/>
              <a:t>论证过程是否逻辑清晰，论点、论据和结论的表达是否准确，是否循序渐进。</a:t>
            </a:r>
            <a:endParaRPr lang="zh-CN" altLang="en-US" dirty="0"/>
          </a:p>
          <a:p>
            <a:pPr>
              <a:buFont typeface="+mj-lt"/>
              <a:buAutoNum type="arabicPeriod"/>
            </a:pPr>
            <a:r>
              <a:rPr lang="zh-CN" altLang="en-US" b="1" dirty="0"/>
              <a:t>语言连贯性</a:t>
            </a:r>
            <a:r>
              <a:rPr lang="zh-CN" altLang="en-US" dirty="0"/>
              <a:t>（</a:t>
            </a:r>
            <a:r>
              <a:rPr lang="en-US" altLang="zh-CN" dirty="0"/>
              <a:t>20%</a:t>
            </a:r>
            <a:r>
              <a:rPr lang="zh-CN" altLang="en-US" dirty="0"/>
              <a:t>）</a:t>
            </a:r>
            <a:endParaRPr lang="zh-CN" altLang="en-US" dirty="0"/>
          </a:p>
          <a:p>
            <a:pPr lvl="1"/>
            <a:r>
              <a:rPr lang="zh-CN" altLang="en-US" dirty="0"/>
              <a:t>语言表达是否流畅，句子结构是否合理，避免因语病而影响理解。</a:t>
            </a:r>
            <a:endParaRPr lang="zh-CN" altLang="en-US" dirty="0"/>
          </a:p>
          <a:p>
            <a:pPr>
              <a:buFont typeface="+mj-lt"/>
              <a:buAutoNum type="arabicPeriod"/>
            </a:pPr>
            <a:r>
              <a:rPr lang="zh-CN" altLang="en-US" b="1" dirty="0"/>
              <a:t>内容独特性与创新性</a:t>
            </a:r>
            <a:r>
              <a:rPr lang="zh-CN" altLang="en-US" dirty="0"/>
              <a:t>（</a:t>
            </a:r>
            <a:r>
              <a:rPr lang="en-US" altLang="zh-CN" dirty="0"/>
              <a:t>20%</a:t>
            </a:r>
            <a:r>
              <a:rPr lang="zh-CN" altLang="en-US" dirty="0"/>
              <a:t>）</a:t>
            </a:r>
            <a:endParaRPr lang="zh-CN" altLang="en-US" dirty="0"/>
          </a:p>
          <a:p>
            <a:pPr lvl="1"/>
            <a:r>
              <a:rPr lang="zh-CN" altLang="en-US" dirty="0"/>
              <a:t>是否展现独到见解和创新性，能够提出新观点或独立解决问题的能力。</a:t>
            </a:r>
            <a:endParaRPr lang="zh-CN" altLang="en-US" dirty="0"/>
          </a:p>
          <a:p>
            <a:pPr>
              <a:buFont typeface="+mj-lt"/>
              <a:buAutoNum type="arabicPeriod"/>
            </a:pPr>
            <a:r>
              <a:rPr lang="zh-CN" altLang="en-US" b="1" dirty="0"/>
              <a:t>参考文献规范性</a:t>
            </a:r>
            <a:r>
              <a:rPr lang="zh-CN" altLang="en-US" dirty="0"/>
              <a:t>（</a:t>
            </a:r>
            <a:r>
              <a:rPr lang="en-US" altLang="zh-CN" dirty="0"/>
              <a:t>10%</a:t>
            </a:r>
            <a:r>
              <a:rPr lang="zh-CN" altLang="en-US" dirty="0"/>
              <a:t>）</a:t>
            </a:r>
            <a:endParaRPr lang="zh-CN" altLang="en-US" dirty="0"/>
          </a:p>
          <a:p>
            <a:pPr lvl="1"/>
            <a:r>
              <a:rPr lang="zh-CN" altLang="en-US" dirty="0"/>
              <a:t>引用文献的规范性和学术合理性，格式是否符合标准，文献覆盖是否全面。</a:t>
            </a:r>
            <a:endParaRPr lang="zh-CN" altLang="en-US" dirty="0"/>
          </a:p>
          <a:p>
            <a:pPr>
              <a:buFont typeface="+mj-lt"/>
              <a:buAutoNum type="arabicPeriod"/>
            </a:pPr>
            <a:r>
              <a:rPr lang="zh-CN" altLang="en-US" b="1" dirty="0"/>
              <a:t>课程知识掌握度</a:t>
            </a:r>
            <a:r>
              <a:rPr lang="zh-CN" altLang="en-US" dirty="0"/>
              <a:t>（</a:t>
            </a:r>
            <a:r>
              <a:rPr lang="en-US" altLang="zh-CN" dirty="0"/>
              <a:t>10%</a:t>
            </a:r>
            <a:r>
              <a:rPr lang="zh-CN" altLang="en-US" dirty="0"/>
              <a:t>）</a:t>
            </a:r>
            <a:endParaRPr lang="zh-CN" altLang="en-US" dirty="0"/>
          </a:p>
          <a:p>
            <a:pPr lvl="1"/>
            <a:r>
              <a:rPr lang="zh-CN" altLang="en-US" dirty="0"/>
              <a:t>报告中对课程知识的应用与掌握情况，是否符合课程教学目标。</a:t>
            </a:r>
            <a:endParaRPr lang="zh-CN" altLang="en-US" dirty="0"/>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2.2</a:t>
            </a:r>
            <a:r>
              <a:rPr lang="en-US" altLang="zh-CN" sz="3200" dirty="0">
                <a:sym typeface="+mn-ea"/>
              </a:rPr>
              <a:t> </a:t>
            </a:r>
            <a:r>
              <a:rPr lang="zh-CN" altLang="en-US" sz="3200" dirty="0">
                <a:sym typeface="+mn-ea"/>
              </a:rPr>
              <a:t>提示词</a:t>
            </a:r>
            <a:r>
              <a:rPr lang="zh-CN" altLang="en-US" sz="3200" dirty="0">
                <a:sym typeface="+mn-ea"/>
              </a:rPr>
              <a:t>设计</a:t>
            </a:r>
            <a:endParaRPr lang="zh-CN" altLang="en-US" sz="3200" dirty="0">
              <a:sym typeface="+mn-ea"/>
            </a:endParaRPr>
          </a:p>
        </p:txBody>
      </p:sp>
      <p:sp>
        <p:nvSpPr>
          <p:cNvPr id="5" name="文本框 4"/>
          <p:cNvSpPr txBox="1"/>
          <p:nvPr/>
        </p:nvSpPr>
        <p:spPr>
          <a:xfrm>
            <a:off x="925830" y="2423160"/>
            <a:ext cx="2590165" cy="2030095"/>
          </a:xfrm>
          <a:prstGeom prst="rect">
            <a:avLst/>
          </a:prstGeom>
          <a:noFill/>
        </p:spPr>
        <p:txBody>
          <a:bodyPr wrap="square">
            <a:spAutoFit/>
          </a:bodyPr>
          <a:lstStyle/>
          <a:p>
            <a:pPr>
              <a:buFont typeface="+mj-lt"/>
              <a:buAutoNum type="arabicPeriod"/>
            </a:pPr>
            <a:r>
              <a:rPr lang="zh-CN" altLang="en-US" b="1" dirty="0"/>
              <a:t>加入语境背景</a:t>
            </a:r>
            <a:r>
              <a:rPr lang="en-US" altLang="zh-CN" b="1" dirty="0"/>
              <a:t>/</a:t>
            </a:r>
            <a:r>
              <a:rPr lang="zh-CN" altLang="en-US" b="1" dirty="0"/>
              <a:t>角色</a:t>
            </a:r>
            <a:endParaRPr lang="zh-CN" altLang="en-US" b="1" dirty="0"/>
          </a:p>
          <a:p>
            <a:pPr>
              <a:buFont typeface="+mj-lt"/>
              <a:buAutoNum type="arabicPeriod"/>
            </a:pPr>
            <a:endParaRPr lang="zh-CN" altLang="en-US" b="1" dirty="0"/>
          </a:p>
          <a:p>
            <a:pPr>
              <a:buFont typeface="+mj-lt"/>
              <a:buAutoNum type="arabicPeriod"/>
            </a:pPr>
            <a:r>
              <a:rPr lang="zh-CN" altLang="en-US" b="1" dirty="0"/>
              <a:t>词汇解释</a:t>
            </a:r>
            <a:endParaRPr lang="zh-CN" altLang="en-US" b="1" dirty="0"/>
          </a:p>
          <a:p>
            <a:pPr>
              <a:buFont typeface="+mj-lt"/>
              <a:buAutoNum type="arabicPeriod"/>
            </a:pPr>
            <a:endParaRPr lang="zh-CN" altLang="en-US" b="1" dirty="0"/>
          </a:p>
          <a:p>
            <a:pPr>
              <a:buFont typeface="+mj-lt"/>
              <a:buAutoNum type="arabicPeriod"/>
            </a:pPr>
            <a:r>
              <a:rPr lang="zh-CN" altLang="en-US" b="1" dirty="0"/>
              <a:t>模板输出</a:t>
            </a:r>
            <a:r>
              <a:rPr lang="en-US" altLang="zh-CN" b="1" dirty="0"/>
              <a:t>/</a:t>
            </a:r>
            <a:r>
              <a:rPr lang="zh-CN" altLang="en-US" b="1" dirty="0"/>
              <a:t>占位符</a:t>
            </a:r>
            <a:endParaRPr lang="zh-CN" altLang="en-US" b="1" dirty="0"/>
          </a:p>
          <a:p>
            <a:pPr>
              <a:buFont typeface="+mj-lt"/>
              <a:buAutoNum type="arabicPeriod"/>
            </a:pPr>
            <a:endParaRPr lang="zh-CN" altLang="en-US" b="1" dirty="0"/>
          </a:p>
          <a:p>
            <a:pPr>
              <a:buFont typeface="+mj-lt"/>
              <a:buAutoNum type="arabicPeriod"/>
            </a:pPr>
            <a:r>
              <a:rPr lang="zh-CN" altLang="en-US" b="1" dirty="0"/>
              <a:t>控制输出</a:t>
            </a:r>
            <a:r>
              <a:rPr lang="zh-CN" altLang="en-US" b="1" dirty="0"/>
              <a:t>冗余</a:t>
            </a:r>
            <a:endParaRPr lang="zh-CN" altLang="en-US" b="1" dirty="0"/>
          </a:p>
        </p:txBody>
      </p:sp>
      <p:sp>
        <p:nvSpPr>
          <p:cNvPr id="6" name="文本框 5"/>
          <p:cNvSpPr txBox="1"/>
          <p:nvPr/>
        </p:nvSpPr>
        <p:spPr>
          <a:xfrm>
            <a:off x="4184015" y="209550"/>
            <a:ext cx="7605395" cy="6438900"/>
          </a:xfrm>
          <a:prstGeom prst="rect">
            <a:avLst/>
          </a:prstGeom>
          <a:noFill/>
        </p:spPr>
        <p:txBody>
          <a:bodyPr wrap="square" rtlCol="0">
            <a:noAutofit/>
          </a:bodyPr>
          <a:p>
            <a:r>
              <a:rPr lang="zh-CN" altLang="en-US" sz="1800"/>
              <a:t>"你是一位大学教师教授，需要对学生提交的毕业设计论文进行评估。"</a:t>
            </a:r>
            <a:endParaRPr lang="zh-CN" altLang="en-US" sz="1800"/>
          </a:p>
          <a:p>
            <a:r>
              <a:rPr lang="zh-CN" altLang="en-US" sz="1800"/>
              <a:t>"请评估以下&lt;报告文本/总结报告文本&gt;在描述&lt;结构完整性&gt;，&lt;逻辑清晰度&gt;， &lt;语言连贯性&gt;， &lt;内容独特性和创新性&gt;， &lt;参考文献规范性&gt;，&lt;课程知识掌握度&gt;方面的表现，"</a:t>
            </a:r>
            <a:endParaRPr lang="zh-CN" altLang="en-US" sz="1800"/>
          </a:p>
          <a:p>
            <a:r>
              <a:rPr lang="zh-CN" altLang="en-US" sz="1800"/>
              <a:t>"并根据各指标&lt;占比比例&gt;进行打分与点评，打分范围0-10分。并最终按照&lt;打分模版&gt;给出学生报告打分结果与评价”。打分模板如下：“最终打分：&lt;&gt; (范围0-10分)"</a:t>
            </a:r>
            <a:endParaRPr lang="zh-CN" altLang="en-US" sz="1800"/>
          </a:p>
          <a:p>
            <a:r>
              <a:rPr lang="zh-CN" altLang="en-US" sz="1800"/>
              <a:t>"1. 结构完整性得分：&lt;&gt;, 占比20%，原因如下：&lt;&gt;"</a:t>
            </a:r>
            <a:endParaRPr lang="zh-CN" altLang="en-US" sz="1800"/>
          </a:p>
          <a:p>
            <a:r>
              <a:rPr lang="zh-CN" altLang="en-US" sz="1800"/>
              <a:t>"2. 逻辑清晰度得分：&lt;&gt;, 占比20%，原因如下：&lt;&gt;"</a:t>
            </a:r>
            <a:endParaRPr lang="zh-CN" altLang="en-US" sz="1800"/>
          </a:p>
          <a:p>
            <a:r>
              <a:rPr lang="zh-CN" altLang="en-US" sz="1800"/>
              <a:t>"3. 语言连贯性得分：&lt;&gt;, 占比20%，原因如下：&lt;&gt;"</a:t>
            </a:r>
            <a:endParaRPr lang="zh-CN" altLang="en-US" sz="1800"/>
          </a:p>
          <a:p>
            <a:r>
              <a:rPr lang="zh-CN" altLang="en-US" sz="1800"/>
              <a:t>"4. 内容独特性和创新性得分：&lt;&gt;, 占比20%，原因如下：&lt;&gt;"</a:t>
            </a:r>
            <a:endParaRPr lang="zh-CN" altLang="en-US" sz="1800"/>
          </a:p>
          <a:p>
            <a:r>
              <a:rPr lang="zh-CN" altLang="en-US" sz="1800"/>
              <a:t>"5. 参考文献规范性得分：&lt;&gt;, 占比10%，原因如下：&lt;&gt;"</a:t>
            </a:r>
            <a:endParaRPr lang="zh-CN" altLang="en-US" sz="1800"/>
          </a:p>
          <a:p>
            <a:r>
              <a:rPr lang="zh-CN" altLang="en-US" sz="1800"/>
              <a:t>"6. 课程知识掌握度得分：&lt;&gt;, 占比10%，原因如下：&lt;&gt;”"</a:t>
            </a:r>
            <a:endParaRPr lang="zh-CN" altLang="en-US" sz="1800"/>
          </a:p>
          <a:p>
            <a:r>
              <a:rPr lang="zh-CN" altLang="en-US" sz="1800"/>
              <a:t>"请严格按照以下格式返回结果，最终打分一行、6个维度各自一行、修改意见一行，不要擅自添加换行："</a:t>
            </a:r>
            <a:endParaRPr lang="zh-CN" altLang="en-US" sz="1800"/>
          </a:p>
          <a:p>
            <a:r>
              <a:rPr lang="zh-CN" altLang="en-US" sz="1800"/>
              <a:t>“最终打分：&lt;&gt; (范围0-10分)"</a:t>
            </a:r>
            <a:endParaRPr lang="zh-CN" altLang="en-US" sz="1800"/>
          </a:p>
          <a:p>
            <a:r>
              <a:rPr lang="zh-CN" altLang="en-US" sz="1800"/>
              <a:t>"1. 结构完整性得分：&lt;&gt;, 占比20%，原因如下：&lt;&gt;"</a:t>
            </a:r>
            <a:endParaRPr lang="zh-CN" altLang="en-US" sz="1800"/>
          </a:p>
          <a:p>
            <a:r>
              <a:rPr lang="zh-CN" altLang="en-US" sz="1800"/>
              <a:t>"2. 逻辑清晰度得分：&lt;&gt;, 占比20%，原因如下：&lt;&gt;"</a:t>
            </a:r>
            <a:endParaRPr lang="zh-CN" altLang="en-US" sz="1800"/>
          </a:p>
          <a:p>
            <a:r>
              <a:rPr lang="zh-CN" altLang="en-US" sz="1800"/>
              <a:t>"3. 语言连贯性得分：&lt;&gt;, 占比20%，原因如下：&lt;&gt;"</a:t>
            </a:r>
            <a:endParaRPr lang="zh-CN" altLang="en-US" sz="1800"/>
          </a:p>
          <a:p>
            <a:r>
              <a:rPr lang="zh-CN" altLang="en-US" sz="1800"/>
              <a:t>"4. 内容独特性和创新性得分：&lt;&gt;, 占比20%，原因如下：&lt;&gt;"</a:t>
            </a:r>
            <a:endParaRPr lang="zh-CN" altLang="en-US" sz="1800"/>
          </a:p>
          <a:p>
            <a:r>
              <a:rPr lang="zh-CN" altLang="en-US" sz="1800"/>
              <a:t>"5. 参考文献规范性得分：&lt;&gt;, 占比10%，原因如下：&lt;&gt;"</a:t>
            </a:r>
            <a:endParaRPr lang="zh-CN" altLang="en-US" sz="1800"/>
          </a:p>
          <a:p>
            <a:r>
              <a:rPr lang="zh-CN" altLang="en-US" sz="1800"/>
              <a:t>"6. 课程知识掌握度得分：&lt;&gt;, 占比10%，原因如下：&lt;&gt;"</a:t>
            </a:r>
            <a:endParaRPr lang="zh-CN" altLang="en-US" sz="1800"/>
          </a:p>
          <a:p>
            <a:r>
              <a:rPr lang="zh-CN" altLang="en-US" sz="1800"/>
              <a:t>"修改意见：&lt;&gt;"</a:t>
            </a:r>
            <a:endParaRPr lang="zh-CN" altLang="en-US" sz="1800"/>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2.3 </a:t>
            </a:r>
            <a:r>
              <a:rPr lang="zh-CN" altLang="en-US" sz="3200" dirty="0">
                <a:sym typeface="+mn-ea"/>
              </a:rPr>
              <a:t>模型测试</a:t>
            </a:r>
            <a:r>
              <a:rPr lang="en-US" altLang="zh-CN" sz="3200" dirty="0">
                <a:sym typeface="+mn-ea"/>
              </a:rPr>
              <a:t> — </a:t>
            </a:r>
            <a:r>
              <a:rPr lang="zh-CN" altLang="en-US" sz="3200" dirty="0">
                <a:sym typeface="+mn-ea"/>
              </a:rPr>
              <a:t>大模型</a:t>
            </a:r>
            <a:endParaRPr lang="zh-CN" altLang="en-US" sz="3200" dirty="0">
              <a:sym typeface="+mn-ea"/>
            </a:endParaRPr>
          </a:p>
        </p:txBody>
      </p:sp>
      <p:graphicFrame>
        <p:nvGraphicFramePr>
          <p:cNvPr id="5" name="表格 4"/>
          <p:cNvGraphicFramePr/>
          <p:nvPr>
            <p:custDataLst>
              <p:tags r:id="rId6"/>
            </p:custDataLst>
          </p:nvPr>
        </p:nvGraphicFramePr>
        <p:xfrm>
          <a:off x="692150" y="1529715"/>
          <a:ext cx="5588000" cy="3798570"/>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633095">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ctr"/>
                      <a:r>
                        <a:rPr lang="zh-CN" altLang="en-US" sz="1100" b="0" i="0">
                          <a:solidFill>
                            <a:srgbClr val="000000"/>
                          </a:solidFill>
                          <a:latin typeface="宋体" panose="02010600030101010101" pitchFamily="2" charset="-122"/>
                          <a:ea typeface="宋体" panose="02010600030101010101" pitchFamily="2" charset="-122"/>
                        </a:rPr>
                        <a:t>教师评分结果</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7.96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chatGPT</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8.74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deepseek</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8.64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tongyiqianwen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7.92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wenxinyiyan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ctr"/>
                      <a:r>
                        <a:rPr lang="en-US" altLang="zh-CN" sz="1100" b="0" i="0">
                          <a:solidFill>
                            <a:srgbClr val="000000"/>
                          </a:solidFill>
                          <a:latin typeface="宋体" panose="02010600030101010101" pitchFamily="2" charset="-122"/>
                          <a:ea typeface="宋体" panose="02010600030101010101" pitchFamily="2" charset="-122"/>
                        </a:rPr>
                        <a:t>8.6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graphicFrame>
        <p:nvGraphicFramePr>
          <p:cNvPr id="10" name="图表 9"/>
          <p:cNvGraphicFramePr/>
          <p:nvPr/>
        </p:nvGraphicFramePr>
        <p:xfrm>
          <a:off x="6280150" y="1532255"/>
          <a:ext cx="5220335" cy="378396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2.3 </a:t>
            </a:r>
            <a:r>
              <a:rPr lang="zh-CN" altLang="en-US" sz="3200" dirty="0">
                <a:sym typeface="+mn-ea"/>
              </a:rPr>
              <a:t>模型测试</a:t>
            </a:r>
            <a:r>
              <a:rPr lang="en-US" altLang="zh-CN" sz="3200" dirty="0">
                <a:sym typeface="+mn-ea"/>
              </a:rPr>
              <a:t> — </a:t>
            </a:r>
            <a:r>
              <a:rPr lang="zh-CN" altLang="en-US" sz="3200" dirty="0">
                <a:sym typeface="+mn-ea"/>
              </a:rPr>
              <a:t>大模型</a:t>
            </a:r>
            <a:endParaRPr lang="zh-CN" altLang="en-US" sz="3200" dirty="0">
              <a:sym typeface="+mn-ea"/>
            </a:endParaRPr>
          </a:p>
        </p:txBody>
      </p:sp>
      <p:graphicFrame>
        <p:nvGraphicFramePr>
          <p:cNvPr id="2" name="图表 1"/>
          <p:cNvGraphicFramePr/>
          <p:nvPr/>
        </p:nvGraphicFramePr>
        <p:xfrm>
          <a:off x="6280785" y="1543050"/>
          <a:ext cx="5219700" cy="377253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692150" y="1541145"/>
          <a:ext cx="5588000" cy="3775075"/>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chatGPT</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1.35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0.576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tongyiqianwen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1.004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1.95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2.15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15.2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wenxinyiyan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0.488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1"/>
          <a:stretch>
            <a:fillRect/>
          </a:stretch>
        </p:blipFill>
        <p:spPr>
          <a:xfrm>
            <a:off x="0" y="5316522"/>
            <a:ext cx="5000803" cy="1402810"/>
          </a:xfrm>
          <a:prstGeom prst="rect">
            <a:avLst/>
          </a:prstGeom>
        </p:spPr>
      </p:pic>
      <p:pic>
        <p:nvPicPr>
          <p:cNvPr id="24" name="图片 23"/>
          <p:cNvPicPr>
            <a:picLocks noChangeAspect="1"/>
          </p:cNvPicPr>
          <p:nvPr/>
        </p:nvPicPr>
        <p:blipFill rotWithShape="1">
          <a:blip r:embed="rId1"/>
          <a:srcRect l="13807"/>
          <a:stretch>
            <a:fillRect/>
          </a:stretch>
        </p:blipFill>
        <p:spPr>
          <a:xfrm>
            <a:off x="5000803" y="5316522"/>
            <a:ext cx="4310335" cy="1402810"/>
          </a:xfrm>
          <a:prstGeom prst="rect">
            <a:avLst/>
          </a:prstGeom>
        </p:spPr>
      </p:pic>
      <p:pic>
        <p:nvPicPr>
          <p:cNvPr id="25" name="图片 24"/>
          <p:cNvPicPr>
            <a:picLocks noChangeAspect="1"/>
          </p:cNvPicPr>
          <p:nvPr/>
        </p:nvPicPr>
        <p:blipFill rotWithShape="1">
          <a:blip r:embed="rId1"/>
          <a:srcRect l="11337" r="31759"/>
          <a:stretch>
            <a:fillRect/>
          </a:stretch>
        </p:blipFill>
        <p:spPr>
          <a:xfrm flipH="1">
            <a:off x="9311138" y="5316522"/>
            <a:ext cx="2845634" cy="1402810"/>
          </a:xfrm>
          <a:prstGeom prst="rect">
            <a:avLst/>
          </a:prstGeom>
        </p:spPr>
      </p:pic>
      <p:pic>
        <p:nvPicPr>
          <p:cNvPr id="26" name="图片 25"/>
          <p:cNvPicPr>
            <a:picLocks noChangeAspect="1"/>
          </p:cNvPicPr>
          <p:nvPr/>
        </p:nvPicPr>
        <p:blipFill>
          <a:blip r:embed="rId2"/>
          <a:stretch>
            <a:fillRect/>
          </a:stretch>
        </p:blipFill>
        <p:spPr>
          <a:xfrm>
            <a:off x="0" y="0"/>
            <a:ext cx="2350259" cy="609406"/>
          </a:xfrm>
          <a:prstGeom prst="rect">
            <a:avLst/>
          </a:prstGeom>
        </p:spPr>
      </p:pic>
      <p:grpSp>
        <p:nvGrpSpPr>
          <p:cNvPr id="6" name="组合 5"/>
          <p:cNvGrpSpPr/>
          <p:nvPr/>
        </p:nvGrpSpPr>
        <p:grpSpPr>
          <a:xfrm>
            <a:off x="0" y="0"/>
            <a:ext cx="12192000" cy="6858000"/>
            <a:chOff x="0" y="0"/>
            <a:chExt cx="12192000" cy="6858000"/>
          </a:xfrm>
        </p:grpSpPr>
        <p:pic>
          <p:nvPicPr>
            <p:cNvPr id="18" name="图片 17"/>
            <p:cNvPicPr>
              <a:picLocks noChangeAspect="1"/>
            </p:cNvPicPr>
            <p:nvPr/>
          </p:nvPicPr>
          <p:blipFill>
            <a:blip r:embed="rId3"/>
            <a:stretch>
              <a:fillRect/>
            </a:stretch>
          </p:blipFill>
          <p:spPr>
            <a:xfrm>
              <a:off x="0" y="4775739"/>
              <a:ext cx="12147952" cy="2082261"/>
            </a:xfrm>
            <a:prstGeom prst="rect">
              <a:avLst/>
            </a:prstGeom>
          </p:spPr>
        </p:pic>
        <p:pic>
          <p:nvPicPr>
            <p:cNvPr id="19" name="图片 18"/>
            <p:cNvPicPr>
              <a:picLocks noChangeAspect="1"/>
            </p:cNvPicPr>
            <p:nvPr/>
          </p:nvPicPr>
          <p:blipFill>
            <a:blip r:embed="rId1"/>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1"/>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1"/>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2"/>
            <a:stretch>
              <a:fillRect/>
            </a:stretch>
          </p:blipFill>
          <p:spPr>
            <a:xfrm>
              <a:off x="35228" y="0"/>
              <a:ext cx="2350259" cy="609406"/>
            </a:xfrm>
            <a:prstGeom prst="rect">
              <a:avLst/>
            </a:prstGeom>
          </p:spPr>
        </p:pic>
      </p:grpSp>
      <p:sp>
        <p:nvSpPr>
          <p:cNvPr id="7" name="矩形 6"/>
          <p:cNvSpPr/>
          <p:nvPr>
            <p:custDataLst>
              <p:tags r:id="rId4"/>
            </p:custDataLst>
          </p:nvPr>
        </p:nvSpPr>
        <p:spPr>
          <a:xfrm>
            <a:off x="2095693" y="3506622"/>
            <a:ext cx="879796" cy="576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苹方 细体" panose="020B0200000000000000" pitchFamily="34" charset="-122"/>
                <a:ea typeface="苹方 细体" panose="020B0200000000000000" pitchFamily="34" charset="-122"/>
              </a:rPr>
              <a:t>3</a:t>
            </a:r>
            <a:endParaRPr lang="en-US" altLang="zh-CN" sz="4800" dirty="0">
              <a:latin typeface="苹方 细体" panose="020B0200000000000000" pitchFamily="34" charset="-122"/>
              <a:ea typeface="苹方 细体" panose="020B0200000000000000" pitchFamily="34" charset="-122"/>
            </a:endParaRPr>
          </a:p>
        </p:txBody>
      </p:sp>
      <p:sp>
        <p:nvSpPr>
          <p:cNvPr id="11" name="矩形 10"/>
          <p:cNvSpPr/>
          <p:nvPr>
            <p:custDataLst>
              <p:tags r:id="rId5"/>
            </p:custDataLst>
          </p:nvPr>
        </p:nvSpPr>
        <p:spPr>
          <a:xfrm>
            <a:off x="2975552" y="3519138"/>
            <a:ext cx="7017385" cy="575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auto">
              <a:lnSpc>
                <a:spcPct val="100000"/>
              </a:lnSpc>
              <a:buClrTx/>
              <a:buSzTx/>
              <a:buFontTx/>
            </a:pPr>
            <a:r>
              <a:rPr lang="en-US" altLang="zh-CN"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      </a:t>
            </a:r>
            <a:r>
              <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研究内容</a:t>
            </a:r>
            <a:endParaRPr lang="en-US" altLang="zh-CN"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27" name="矩形 26"/>
          <p:cNvSpPr/>
          <p:nvPr>
            <p:custDataLst>
              <p:tags r:id="rId6"/>
            </p:custDataLst>
          </p:nvPr>
        </p:nvSpPr>
        <p:spPr>
          <a:xfrm>
            <a:off x="2096328" y="1585202"/>
            <a:ext cx="879796" cy="576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苹方 细体" panose="020B0200000000000000" pitchFamily="34" charset="-122"/>
                <a:ea typeface="苹方 细体" panose="020B0200000000000000" pitchFamily="34" charset="-122"/>
              </a:rPr>
              <a:t>1</a:t>
            </a:r>
            <a:endParaRPr lang="zh-CN" altLang="en-US" sz="4800" dirty="0">
              <a:latin typeface="苹方 细体" panose="020B0200000000000000" pitchFamily="34" charset="-122"/>
              <a:ea typeface="苹方 细体" panose="020B0200000000000000" pitchFamily="34" charset="-122"/>
            </a:endParaRPr>
          </a:p>
        </p:txBody>
      </p:sp>
      <p:sp>
        <p:nvSpPr>
          <p:cNvPr id="28" name="矩形 27"/>
          <p:cNvSpPr/>
          <p:nvPr>
            <p:custDataLst>
              <p:tags r:id="rId7"/>
            </p:custDataLst>
          </p:nvPr>
        </p:nvSpPr>
        <p:spPr>
          <a:xfrm>
            <a:off x="2976187" y="1572228"/>
            <a:ext cx="7016750" cy="5765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rPr>
              <a:t>      </a:t>
            </a:r>
            <a:r>
              <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rPr>
              <a:t>背景介绍</a:t>
            </a:r>
            <a:endPar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endParaRPr>
          </a:p>
        </p:txBody>
      </p:sp>
      <p:pic>
        <p:nvPicPr>
          <p:cNvPr id="2" name="Picture 1"/>
          <p:cNvPicPr>
            <a:picLocks noChangeAspect="1"/>
          </p:cNvPicPr>
          <p:nvPr/>
        </p:nvPicPr>
        <p:blipFill>
          <a:blip r:embed="rId8"/>
          <a:stretch>
            <a:fillRect/>
          </a:stretch>
        </p:blipFill>
        <p:spPr>
          <a:xfrm>
            <a:off x="2350135" y="-467995"/>
            <a:ext cx="1545590" cy="1545590"/>
          </a:xfrm>
          <a:prstGeom prst="rect">
            <a:avLst/>
          </a:prstGeom>
        </p:spPr>
      </p:pic>
      <p:sp>
        <p:nvSpPr>
          <p:cNvPr id="9" name="矩形 8"/>
          <p:cNvSpPr/>
          <p:nvPr>
            <p:custDataLst>
              <p:tags r:id="rId9"/>
            </p:custDataLst>
          </p:nvPr>
        </p:nvSpPr>
        <p:spPr>
          <a:xfrm>
            <a:off x="2095058" y="4495281"/>
            <a:ext cx="879796" cy="576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苹方 细体" panose="020B0200000000000000" pitchFamily="34" charset="-122"/>
                <a:ea typeface="苹方 细体" panose="020B0200000000000000" pitchFamily="34" charset="-122"/>
              </a:rPr>
              <a:t>4</a:t>
            </a:r>
            <a:endParaRPr lang="en-US" altLang="zh-CN" sz="4800" dirty="0">
              <a:latin typeface="苹方 细体" panose="020B0200000000000000" pitchFamily="34" charset="-122"/>
              <a:ea typeface="苹方 细体" panose="020B0200000000000000" pitchFamily="34" charset="-122"/>
            </a:endParaRPr>
          </a:p>
        </p:txBody>
      </p:sp>
      <p:sp>
        <p:nvSpPr>
          <p:cNvPr id="10" name="矩形 9"/>
          <p:cNvSpPr/>
          <p:nvPr>
            <p:custDataLst>
              <p:tags r:id="rId10"/>
            </p:custDataLst>
          </p:nvPr>
        </p:nvSpPr>
        <p:spPr>
          <a:xfrm>
            <a:off x="2974854" y="4492577"/>
            <a:ext cx="7017385" cy="575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auto">
              <a:lnSpc>
                <a:spcPct val="100000"/>
              </a:lnSpc>
              <a:buClrTx/>
              <a:buSzTx/>
              <a:buFontTx/>
            </a:pPr>
            <a:r>
              <a:rPr lang="en-US" altLang="zh-CN"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      </a:t>
            </a:r>
            <a:r>
              <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总结展望</a:t>
            </a:r>
            <a:endPar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3" name="矩形 2"/>
          <p:cNvSpPr/>
          <p:nvPr>
            <p:custDataLst>
              <p:tags r:id="rId11"/>
            </p:custDataLst>
          </p:nvPr>
        </p:nvSpPr>
        <p:spPr>
          <a:xfrm>
            <a:off x="2095058" y="2545957"/>
            <a:ext cx="879796" cy="576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苹方 细体" panose="020B0200000000000000" pitchFamily="34" charset="-122"/>
                <a:ea typeface="苹方 细体" panose="020B0200000000000000" pitchFamily="34" charset="-122"/>
              </a:rPr>
              <a:t>2</a:t>
            </a:r>
            <a:endParaRPr lang="en-US" altLang="zh-CN" sz="4800" dirty="0">
              <a:latin typeface="苹方 细体" panose="020B0200000000000000" pitchFamily="34" charset="-122"/>
              <a:ea typeface="苹方 细体" panose="020B0200000000000000" pitchFamily="34" charset="-122"/>
            </a:endParaRPr>
          </a:p>
        </p:txBody>
      </p:sp>
      <p:sp>
        <p:nvSpPr>
          <p:cNvPr id="4" name="矩形 3"/>
          <p:cNvSpPr/>
          <p:nvPr>
            <p:custDataLst>
              <p:tags r:id="rId12"/>
            </p:custDataLst>
          </p:nvPr>
        </p:nvSpPr>
        <p:spPr>
          <a:xfrm>
            <a:off x="2974917" y="2545683"/>
            <a:ext cx="7016750" cy="5765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rPr>
              <a:t>      </a:t>
            </a:r>
            <a:r>
              <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rPr>
              <a:t>相关调研</a:t>
            </a:r>
            <a:endPar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2.3 </a:t>
            </a:r>
            <a:r>
              <a:rPr lang="zh-CN" altLang="en-US" sz="3200" dirty="0">
                <a:sym typeface="+mn-ea"/>
              </a:rPr>
              <a:t>模型测试</a:t>
            </a:r>
            <a:r>
              <a:rPr lang="en-US" altLang="zh-CN" sz="3200" dirty="0">
                <a:sym typeface="+mn-ea"/>
              </a:rPr>
              <a:t> — </a:t>
            </a:r>
            <a:r>
              <a:rPr lang="zh-CN" altLang="en-US" sz="3200" dirty="0">
                <a:sym typeface="+mn-ea"/>
              </a:rPr>
              <a:t>大模型</a:t>
            </a:r>
            <a:endParaRPr lang="zh-CN" altLang="en-US" sz="3200" dirty="0">
              <a:sym typeface="+mn-ea"/>
            </a:endParaRPr>
          </a:p>
        </p:txBody>
      </p:sp>
      <p:graphicFrame>
        <p:nvGraphicFramePr>
          <p:cNvPr id="2" name="图表 1"/>
          <p:cNvGraphicFramePr/>
          <p:nvPr/>
        </p:nvGraphicFramePr>
        <p:xfrm>
          <a:off x="6280785" y="1543050"/>
          <a:ext cx="5219700" cy="377253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692150" y="1541145"/>
          <a:ext cx="5588000" cy="3775075"/>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chatGPT</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tongyiqianwen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wenxinyiyan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2.3 </a:t>
            </a:r>
            <a:r>
              <a:rPr lang="zh-CN" altLang="en-US" sz="3200" dirty="0">
                <a:sym typeface="+mn-ea"/>
              </a:rPr>
              <a:t>模型测试</a:t>
            </a:r>
            <a:r>
              <a:rPr lang="en-US" altLang="zh-CN" sz="3200" dirty="0">
                <a:sym typeface="+mn-ea"/>
              </a:rPr>
              <a:t> — </a:t>
            </a:r>
            <a:r>
              <a:rPr lang="zh-CN" altLang="en-US" sz="3200" dirty="0">
                <a:sym typeface="+mn-ea"/>
              </a:rPr>
              <a:t>大模型</a:t>
            </a:r>
            <a:endParaRPr lang="zh-CN" altLang="en-US" sz="3200" dirty="0">
              <a:sym typeface="+mn-ea"/>
            </a:endParaRPr>
          </a:p>
        </p:txBody>
      </p:sp>
      <p:graphicFrame>
        <p:nvGraphicFramePr>
          <p:cNvPr id="2" name="图表 1"/>
          <p:cNvGraphicFramePr/>
          <p:nvPr/>
        </p:nvGraphicFramePr>
        <p:xfrm>
          <a:off x="6280785" y="1543050"/>
          <a:ext cx="5219700" cy="377253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692150" y="1541145"/>
          <a:ext cx="5588000" cy="3775075"/>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chatGPT</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0.423076923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0.080064077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0.467707173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0.720576692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0.587239359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0.480384461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0.868599036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0.930260509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tongyiqianwen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-0.953580942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-0.877058019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-0.906326967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-0.437237316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-0.173902086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-0.534522484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wenxinyiyan</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0.784464541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0.080064077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0.868599036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0.784464541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0.153093109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2.4 </a:t>
            </a:r>
            <a:r>
              <a:rPr lang="zh-CN" altLang="en-US" sz="3200" dirty="0">
                <a:sym typeface="+mn-ea"/>
              </a:rPr>
              <a:t>模型测试</a:t>
            </a:r>
            <a:r>
              <a:rPr lang="en-US" altLang="zh-CN" sz="3200" dirty="0">
                <a:sym typeface="+mn-ea"/>
              </a:rPr>
              <a:t> — </a:t>
            </a:r>
            <a:r>
              <a:rPr lang="zh-CN" altLang="en-US" sz="3200" dirty="0">
                <a:sym typeface="+mn-ea"/>
              </a:rPr>
              <a:t>百炼</a:t>
            </a:r>
            <a:endParaRPr lang="zh-CN" altLang="en-US" sz="3200" dirty="0">
              <a:sym typeface="+mn-ea"/>
            </a:endParaRPr>
          </a:p>
        </p:txBody>
      </p:sp>
      <p:graphicFrame>
        <p:nvGraphicFramePr>
          <p:cNvPr id="5" name="表格 4"/>
          <p:cNvGraphicFramePr/>
          <p:nvPr>
            <p:custDataLst>
              <p:tags r:id="rId6"/>
            </p:custDataLst>
          </p:nvPr>
        </p:nvGraphicFramePr>
        <p:xfrm>
          <a:off x="5912485" y="1212850"/>
          <a:ext cx="5588000" cy="4431665"/>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教师评分结果</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8.15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8.833333333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7.963333333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7.866666667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7.616666667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7.808333333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8.641666667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7.915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7.685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7.728333333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8.14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8.991666667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7.631666667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7.866666667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7.45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7.72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7.418333333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7.808333333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7.696666667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8.428333333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8.916666667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8.866666667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7.933333333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8.683333333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7.77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7.916666667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7.208333333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7.675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7.091666667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graphicFrame>
        <p:nvGraphicFramePr>
          <p:cNvPr id="10" name="图表 9"/>
          <p:cNvGraphicFramePr/>
          <p:nvPr/>
        </p:nvGraphicFramePr>
        <p:xfrm>
          <a:off x="691515" y="1254125"/>
          <a:ext cx="5220970" cy="439293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2.4 </a:t>
            </a:r>
            <a:r>
              <a:rPr lang="zh-CN" altLang="en-US" sz="3200" dirty="0">
                <a:sym typeface="+mn-ea"/>
              </a:rPr>
              <a:t>模型测试</a:t>
            </a:r>
            <a:r>
              <a:rPr lang="en-US" altLang="zh-CN" sz="3200" dirty="0">
                <a:sym typeface="+mn-ea"/>
              </a:rPr>
              <a:t> — </a:t>
            </a:r>
            <a:r>
              <a:rPr lang="zh-CN" altLang="en-US" sz="3200" dirty="0">
                <a:sym typeface="+mn-ea"/>
              </a:rPr>
              <a:t>百炼</a:t>
            </a:r>
            <a:endParaRPr lang="zh-CN" altLang="en-US" sz="3200" dirty="0">
              <a:sym typeface="+mn-ea"/>
            </a:endParaRPr>
          </a:p>
        </p:txBody>
      </p:sp>
      <p:graphicFrame>
        <p:nvGraphicFramePr>
          <p:cNvPr id="2" name="图表 1"/>
          <p:cNvGraphicFramePr/>
          <p:nvPr/>
        </p:nvGraphicFramePr>
        <p:xfrm>
          <a:off x="692150" y="1541145"/>
          <a:ext cx="5219700" cy="377253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5911850" y="1162050"/>
          <a:ext cx="5588000" cy="4530090"/>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0.386833333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0.479166667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0.545833333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0.529166667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4.195833333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0.570833333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0.584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0.645833333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0.946333333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0.768166667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0.8085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2.3625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0.845333333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1.2375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0.651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1.424333333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4.145833333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2.286666667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1.108333333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1.020833333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0.470833333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3.216666667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0.705916667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0.479166667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0.6375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1.429166667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1.241666667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5.8375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2.4 </a:t>
            </a:r>
            <a:r>
              <a:rPr lang="zh-CN" altLang="en-US" sz="3200" dirty="0">
                <a:sym typeface="+mn-ea"/>
              </a:rPr>
              <a:t>模型测试</a:t>
            </a:r>
            <a:r>
              <a:rPr lang="en-US" altLang="zh-CN" sz="3200" dirty="0">
                <a:sym typeface="+mn-ea"/>
              </a:rPr>
              <a:t> — </a:t>
            </a:r>
            <a:r>
              <a:rPr lang="zh-CN" altLang="en-US" sz="3200" dirty="0">
                <a:sym typeface="+mn-ea"/>
              </a:rPr>
              <a:t>百炼</a:t>
            </a:r>
            <a:endParaRPr lang="zh-CN" altLang="en-US" sz="3200" dirty="0">
              <a:sym typeface="+mn-ea"/>
            </a:endParaRPr>
          </a:p>
        </p:txBody>
      </p:sp>
      <p:graphicFrame>
        <p:nvGraphicFramePr>
          <p:cNvPr id="2" name="图表 1"/>
          <p:cNvGraphicFramePr/>
          <p:nvPr/>
        </p:nvGraphicFramePr>
        <p:xfrm>
          <a:off x="692150" y="1541145"/>
          <a:ext cx="5219700" cy="377253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5911850" y="1162050"/>
          <a:ext cx="5588000" cy="4530090"/>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0.521666667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1.758333333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0.743333333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0.671666667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0.735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1.003333333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1.708333333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1.353333333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1.483333333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0.698333333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2.108333333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2.4 </a:t>
            </a:r>
            <a:r>
              <a:rPr lang="zh-CN" altLang="en-US" sz="3200" dirty="0">
                <a:sym typeface="+mn-ea"/>
              </a:rPr>
              <a:t>模型测试</a:t>
            </a:r>
            <a:r>
              <a:rPr lang="en-US" altLang="zh-CN" sz="3200" dirty="0">
                <a:sym typeface="+mn-ea"/>
              </a:rPr>
              <a:t> — </a:t>
            </a:r>
            <a:r>
              <a:rPr lang="zh-CN" altLang="en-US" sz="3200" dirty="0">
                <a:sym typeface="+mn-ea"/>
              </a:rPr>
              <a:t>百炼</a:t>
            </a:r>
            <a:endParaRPr lang="zh-CN" altLang="en-US" sz="3200" dirty="0">
              <a:sym typeface="+mn-ea"/>
            </a:endParaRPr>
          </a:p>
        </p:txBody>
      </p:sp>
      <p:graphicFrame>
        <p:nvGraphicFramePr>
          <p:cNvPr id="2" name="图表 1"/>
          <p:cNvGraphicFramePr/>
          <p:nvPr/>
        </p:nvGraphicFramePr>
        <p:xfrm>
          <a:off x="692150" y="1541145"/>
          <a:ext cx="5219700" cy="377253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5911850" y="1163955"/>
          <a:ext cx="5588000" cy="4530090"/>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0.40615609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0.33779692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0.314452403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0.301049911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0.473262937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0.00100963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0.146302589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0.245050028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0.167648389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0.267665074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0.035226183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0.364754147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0.083597241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0.018168609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0.112194313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0.105836557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0.059367873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0.095907554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0.435260987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-0.005269929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0.093605999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0.036366771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0.059047854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-0.208305752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0.105372674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0.562348014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-0.090817571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-0.230178032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0.326153561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0.365426765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0.193426882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0.308497751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0.296069171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0.106214402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0.119176923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4" name="文本框 3"/>
          <p:cNvSpPr txBox="1"/>
          <p:nvPr/>
        </p:nvSpPr>
        <p:spPr>
          <a:xfrm>
            <a:off x="692150" y="1449070"/>
            <a:ext cx="5403215" cy="3970655"/>
          </a:xfrm>
          <a:prstGeom prst="rect">
            <a:avLst/>
          </a:prstGeom>
          <a:noFill/>
        </p:spPr>
        <p:txBody>
          <a:bodyPr wrap="square">
            <a:noAutofit/>
          </a:bodyPr>
          <a:lstStyle/>
          <a:p>
            <a:pPr indent="0" fontAlgn="auto">
              <a:lnSpc>
                <a:spcPct val="150000"/>
              </a:lnSpc>
              <a:buFont typeface="+mj-lt"/>
              <a:buNone/>
            </a:pPr>
            <a:r>
              <a:rPr lang="zh-CN" altLang="en-US" sz="2000" dirty="0"/>
              <a:t>通过</a:t>
            </a:r>
            <a:r>
              <a:rPr lang="en-US" altLang="zh-CN" sz="2000" dirty="0"/>
              <a:t>prompt</a:t>
            </a:r>
            <a:r>
              <a:rPr lang="zh-CN" altLang="en-US" sz="2000" dirty="0"/>
              <a:t>进行微调</a:t>
            </a:r>
            <a:endParaRPr lang="zh-CN" altLang="en-US" sz="2000" dirty="0"/>
          </a:p>
          <a:p>
            <a:pPr lvl="1" indent="0" fontAlgn="auto">
              <a:lnSpc>
                <a:spcPct val="150000"/>
              </a:lnSpc>
              <a:buFont typeface="+mj-lt"/>
              <a:buNone/>
            </a:pPr>
            <a:r>
              <a:rPr lang="zh-CN" altLang="en-US" sz="2000" dirty="0"/>
              <a:t>利用文本及教师打分，进行少样本学习</a:t>
            </a:r>
            <a:endParaRPr lang="zh-CN" altLang="en-US" sz="2000" dirty="0"/>
          </a:p>
          <a:p>
            <a:pPr lvl="1" indent="0" fontAlgn="auto">
              <a:lnSpc>
                <a:spcPct val="150000"/>
              </a:lnSpc>
              <a:buFont typeface="+mj-lt"/>
              <a:buNone/>
            </a:pPr>
            <a:endParaRPr lang="zh-CN" altLang="en-US" sz="2000" dirty="0"/>
          </a:p>
          <a:p>
            <a:pPr lvl="1" indent="0" fontAlgn="auto">
              <a:lnSpc>
                <a:spcPct val="150000"/>
              </a:lnSpc>
              <a:buFont typeface="+mj-lt"/>
              <a:buNone/>
            </a:pPr>
            <a:r>
              <a:rPr lang="zh-CN" altLang="en-US" sz="2000" dirty="0"/>
              <a:t>少样本学习（</a:t>
            </a:r>
            <a:r>
              <a:rPr lang="en-US" altLang="zh-CN" sz="2000" dirty="0"/>
              <a:t>Few-Shot Learning</a:t>
            </a:r>
            <a:r>
              <a:rPr lang="zh-CN" altLang="en-US" sz="2000" dirty="0"/>
              <a:t>）是针对标注数据稀缺场景设计的机器学习范式，其核心目标是让模型仅需少量样本（如每个类别仅</a:t>
            </a:r>
            <a:r>
              <a:rPr lang="en-US" altLang="zh-CN" sz="2000" dirty="0"/>
              <a:t>1-5</a:t>
            </a:r>
            <a:r>
              <a:rPr lang="zh-CN" altLang="en-US" sz="2000" dirty="0"/>
              <a:t>个样本）即可完成高效学习。</a:t>
            </a:r>
            <a:endParaRPr lang="zh-CN" altLang="en-US" sz="2000" dirty="0"/>
          </a:p>
        </p:txBody>
      </p:sp>
      <p:sp>
        <p:nvSpPr>
          <p:cNvPr id="8" name="文本框 7"/>
          <p:cNvSpPr txBox="1"/>
          <p:nvPr/>
        </p:nvSpPr>
        <p:spPr>
          <a:xfrm>
            <a:off x="692150" y="670560"/>
            <a:ext cx="10808335" cy="583565"/>
          </a:xfrm>
          <a:prstGeom prst="rect">
            <a:avLst/>
          </a:prstGeom>
          <a:noFill/>
        </p:spPr>
        <p:txBody>
          <a:bodyPr wrap="square" rtlCol="0" anchor="t">
            <a:spAutoFit/>
          </a:bodyPr>
          <a:lstStyle/>
          <a:p>
            <a:pPr algn="l"/>
            <a:r>
              <a:rPr lang="en-US" altLang="zh-CN" sz="3200"/>
              <a:t>3</a:t>
            </a:r>
            <a:r>
              <a:rPr lang="en-US" altLang="zh-CN" sz="3200">
                <a:sym typeface="+mn-ea"/>
              </a:rPr>
              <a:t> </a:t>
            </a:r>
            <a:r>
              <a:rPr lang="zh-CN" altLang="en-US" sz="3200">
                <a:sym typeface="+mn-ea"/>
              </a:rPr>
              <a:t>评估方法</a:t>
            </a:r>
            <a:r>
              <a:rPr lang="zh-CN" altLang="en-US" sz="3200">
                <a:sym typeface="+mn-ea"/>
              </a:rPr>
              <a:t>提升</a:t>
            </a:r>
            <a:endParaRPr lang="zh-CN" altLang="en-US" sz="3200">
              <a:sym typeface="+mn-ea"/>
            </a:endParaRPr>
          </a:p>
        </p:txBody>
      </p:sp>
      <p:pic>
        <p:nvPicPr>
          <p:cNvPr id="2" name="图片 1"/>
          <p:cNvPicPr>
            <a:picLocks noChangeAspect="1"/>
          </p:cNvPicPr>
          <p:nvPr/>
        </p:nvPicPr>
        <p:blipFill>
          <a:blip r:embed="rId5"/>
          <a:stretch>
            <a:fillRect/>
          </a:stretch>
        </p:blipFill>
        <p:spPr>
          <a:xfrm>
            <a:off x="6127115" y="1606550"/>
            <a:ext cx="5373370" cy="3644265"/>
          </a:xfrm>
          <a:prstGeom prst="rect">
            <a:avLst/>
          </a:prstGeom>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a:sym typeface="+mn-ea"/>
              </a:rPr>
              <a:t>3</a:t>
            </a:r>
            <a:r>
              <a:rPr lang="en-US" altLang="zh-CN" sz="3200">
                <a:sym typeface="+mn-ea"/>
              </a:rPr>
              <a:t> </a:t>
            </a:r>
            <a:r>
              <a:rPr lang="zh-CN" altLang="en-US" sz="3200">
                <a:sym typeface="+mn-ea"/>
              </a:rPr>
              <a:t>评估方法提升</a:t>
            </a:r>
            <a:r>
              <a:rPr lang="en-US" altLang="zh-CN" sz="3200">
                <a:sym typeface="+mn-ea"/>
              </a:rPr>
              <a:t> — 3</a:t>
            </a:r>
            <a:r>
              <a:rPr lang="zh-CN" altLang="en-US" sz="3200">
                <a:sym typeface="+mn-ea"/>
              </a:rPr>
              <a:t>篇</a:t>
            </a:r>
            <a:r>
              <a:rPr lang="en-US" altLang="zh-CN" sz="3200">
                <a:sym typeface="+mn-ea"/>
              </a:rPr>
              <a:t>2024</a:t>
            </a:r>
            <a:r>
              <a:rPr lang="zh-CN" altLang="en-US" sz="3200">
                <a:sym typeface="+mn-ea"/>
              </a:rPr>
              <a:t>本科论文进行微调</a:t>
            </a:r>
            <a:endParaRPr lang="zh-CN" altLang="en-US" sz="3200" dirty="0">
              <a:sym typeface="+mn-ea"/>
            </a:endParaRPr>
          </a:p>
        </p:txBody>
      </p:sp>
      <p:graphicFrame>
        <p:nvGraphicFramePr>
          <p:cNvPr id="5" name="表格 4"/>
          <p:cNvGraphicFramePr/>
          <p:nvPr>
            <p:custDataLst>
              <p:tags r:id="rId6"/>
            </p:custDataLst>
          </p:nvPr>
        </p:nvGraphicFramePr>
        <p:xfrm>
          <a:off x="692150" y="1349375"/>
          <a:ext cx="5588000" cy="4431665"/>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教师评分结果</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8.15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8.833333333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8.656666667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8.808333333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8.483333333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8.508333333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9.35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8.731666667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8.591666667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8.908333333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8.541666667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8.741666667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9.666666667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9.116666667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8.228333333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8.408333333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7.875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7.816666667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9.283333333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8.733333333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8.505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8.783333333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8.283333333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8.033333333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8.766666667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9.266666667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9.016666667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63309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8.305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8.066666667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7.741666667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8.166666667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8.85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9.075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graphicFrame>
        <p:nvGraphicFramePr>
          <p:cNvPr id="10" name="图表 9"/>
          <p:cNvGraphicFramePr/>
          <p:nvPr/>
        </p:nvGraphicFramePr>
        <p:xfrm>
          <a:off x="6280150" y="1345565"/>
          <a:ext cx="5220335" cy="442595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a:sym typeface="+mn-ea"/>
              </a:rPr>
              <a:t>3 </a:t>
            </a:r>
            <a:r>
              <a:rPr lang="zh-CN" altLang="en-US" sz="3200">
                <a:sym typeface="+mn-ea"/>
              </a:rPr>
              <a:t>评估方法提升</a:t>
            </a:r>
            <a:r>
              <a:rPr lang="en-US" altLang="zh-CN" sz="3200">
                <a:sym typeface="+mn-ea"/>
              </a:rPr>
              <a:t> — 3</a:t>
            </a:r>
            <a:r>
              <a:rPr lang="zh-CN" altLang="en-US" sz="3200">
                <a:sym typeface="+mn-ea"/>
              </a:rPr>
              <a:t>篇</a:t>
            </a:r>
            <a:r>
              <a:rPr lang="en-US" altLang="zh-CN" sz="3200">
                <a:sym typeface="+mn-ea"/>
              </a:rPr>
              <a:t>2024</a:t>
            </a:r>
            <a:r>
              <a:rPr lang="zh-CN" altLang="en-US" sz="3200">
                <a:sym typeface="+mn-ea"/>
              </a:rPr>
              <a:t>本科论文进行微调</a:t>
            </a:r>
            <a:endParaRPr lang="zh-CN" altLang="en-US" sz="3200" dirty="0">
              <a:sym typeface="+mn-ea"/>
            </a:endParaRPr>
          </a:p>
        </p:txBody>
      </p:sp>
      <p:graphicFrame>
        <p:nvGraphicFramePr>
          <p:cNvPr id="2" name="图表 1"/>
          <p:cNvGraphicFramePr/>
          <p:nvPr/>
        </p:nvGraphicFramePr>
        <p:xfrm>
          <a:off x="6280785" y="1315085"/>
          <a:ext cx="5219700" cy="453771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692785" y="1315085"/>
          <a:ext cx="5588000" cy="4530090"/>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0.2515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0.504166667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3.533333333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0.270333333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0.7875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0.495833333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3.233333333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0.207333333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0.479166667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0.854166667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2.683333333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0.875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0.379166667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0.5375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2.233333333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0.148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0.4125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0.479166667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0.470833333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2.75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0.354166667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a:sym typeface="+mn-ea"/>
              </a:rPr>
              <a:t>3 </a:t>
            </a:r>
            <a:r>
              <a:rPr lang="zh-CN" altLang="en-US" sz="3200">
                <a:sym typeface="+mn-ea"/>
              </a:rPr>
              <a:t>评估方法提升</a:t>
            </a:r>
            <a:r>
              <a:rPr lang="en-US" altLang="zh-CN" sz="3200">
                <a:sym typeface="+mn-ea"/>
              </a:rPr>
              <a:t> — 3</a:t>
            </a:r>
            <a:r>
              <a:rPr lang="zh-CN" altLang="en-US" sz="3200">
                <a:sym typeface="+mn-ea"/>
              </a:rPr>
              <a:t>篇</a:t>
            </a:r>
            <a:r>
              <a:rPr lang="en-US" altLang="zh-CN" sz="3200">
                <a:sym typeface="+mn-ea"/>
              </a:rPr>
              <a:t>2024</a:t>
            </a:r>
            <a:r>
              <a:rPr lang="zh-CN" altLang="en-US" sz="3200">
                <a:sym typeface="+mn-ea"/>
              </a:rPr>
              <a:t>本科论文进行微调</a:t>
            </a:r>
            <a:endParaRPr lang="zh-CN" altLang="en-US" sz="3200" dirty="0">
              <a:sym typeface="+mn-ea"/>
            </a:endParaRPr>
          </a:p>
        </p:txBody>
      </p:sp>
      <p:graphicFrame>
        <p:nvGraphicFramePr>
          <p:cNvPr id="2" name="图表 1"/>
          <p:cNvGraphicFramePr/>
          <p:nvPr/>
        </p:nvGraphicFramePr>
        <p:xfrm>
          <a:off x="6280150" y="1336675"/>
          <a:ext cx="5219700" cy="451675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692150" y="1315085"/>
          <a:ext cx="5588000" cy="4530090"/>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1.133333333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0.423333333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0.65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1.016666667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0.783333333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0.408333333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0.933333333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0.266666667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0.303333333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0.441666667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0.525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0.491666667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1.116666667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0.358333333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159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sp>
        <p:nvSpPr>
          <p:cNvPr id="6" name="文本框 2"/>
          <p:cNvSpPr txBox="1"/>
          <p:nvPr/>
        </p:nvSpPr>
        <p:spPr>
          <a:xfrm>
            <a:off x="3809365" y="2644775"/>
            <a:ext cx="7869555" cy="1337945"/>
          </a:xfrm>
          <a:prstGeom prst="rect">
            <a:avLst/>
          </a:prstGeom>
        </p:spPr>
        <p:txBody>
          <a:bodyPr wrap="square" rtlCol="0">
            <a:spAutoFit/>
          </a:bodyPr>
          <a:lstStyle/>
          <a:p>
            <a:pPr algn="l" fontAlgn="auto">
              <a:lnSpc>
                <a:spcPct val="150000"/>
              </a:lnSpc>
            </a:pPr>
            <a:r>
              <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背景介绍</a:t>
            </a:r>
            <a:endPar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9" name="文本框 3"/>
          <p:cNvSpPr txBox="1"/>
          <p:nvPr/>
        </p:nvSpPr>
        <p:spPr>
          <a:xfrm>
            <a:off x="1803400" y="2874645"/>
            <a:ext cx="1506855" cy="1106805"/>
          </a:xfrm>
          <a:prstGeom prst="rect">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2"/>
            <a:stretch>
              <a:fillRect/>
            </a:stretch>
          </p:blipFill>
          <p:spPr>
            <a:xfrm>
              <a:off x="0" y="4775739"/>
              <a:ext cx="12147952" cy="2082261"/>
            </a:xfrm>
            <a:prstGeom prst="rect">
              <a:avLst/>
            </a:prstGeom>
          </p:spPr>
        </p:pic>
        <p:pic>
          <p:nvPicPr>
            <p:cNvPr id="19" name="图片 18"/>
            <p:cNvPicPr>
              <a:picLocks noChangeAspect="1"/>
            </p:cNvPicPr>
            <p:nvPr/>
          </p:nvPicPr>
          <p:blipFill>
            <a:blip r:embed="rId3"/>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3"/>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3"/>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4"/>
            <a:stretch>
              <a:fillRect/>
            </a:stretch>
          </p:blipFill>
          <p:spPr>
            <a:xfrm>
              <a:off x="35228" y="0"/>
              <a:ext cx="2350259" cy="609406"/>
            </a:xfrm>
            <a:prstGeom prst="rect">
              <a:avLst/>
            </a:prstGeom>
          </p:spPr>
        </p:pic>
      </p:grpSp>
      <p:pic>
        <p:nvPicPr>
          <p:cNvPr id="7" name="Picture 6"/>
          <p:cNvPicPr>
            <a:picLocks noChangeAspect="1"/>
          </p:cNvPicPr>
          <p:nvPr/>
        </p:nvPicPr>
        <p:blipFill>
          <a:blip r:embed="rId5"/>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a:sym typeface="+mn-ea"/>
              </a:rPr>
              <a:t>3 </a:t>
            </a:r>
            <a:r>
              <a:rPr lang="zh-CN" altLang="en-US" sz="3200">
                <a:sym typeface="+mn-ea"/>
              </a:rPr>
              <a:t>评估方法提升</a:t>
            </a:r>
            <a:r>
              <a:rPr lang="en-US" altLang="zh-CN" sz="3200">
                <a:sym typeface="+mn-ea"/>
              </a:rPr>
              <a:t> — 3</a:t>
            </a:r>
            <a:r>
              <a:rPr lang="zh-CN" altLang="en-US" sz="3200">
                <a:sym typeface="+mn-ea"/>
              </a:rPr>
              <a:t>篇</a:t>
            </a:r>
            <a:r>
              <a:rPr lang="en-US" altLang="zh-CN" sz="3200">
                <a:sym typeface="+mn-ea"/>
              </a:rPr>
              <a:t>2024</a:t>
            </a:r>
            <a:r>
              <a:rPr lang="zh-CN" altLang="en-US" sz="3200">
                <a:sym typeface="+mn-ea"/>
              </a:rPr>
              <a:t>本科论文进行微调</a:t>
            </a:r>
            <a:endParaRPr lang="zh-CN" altLang="en-US" sz="3200" dirty="0">
              <a:sym typeface="+mn-ea"/>
            </a:endParaRPr>
          </a:p>
        </p:txBody>
      </p:sp>
      <p:graphicFrame>
        <p:nvGraphicFramePr>
          <p:cNvPr id="2" name="图表 1"/>
          <p:cNvGraphicFramePr/>
          <p:nvPr/>
        </p:nvGraphicFramePr>
        <p:xfrm>
          <a:off x="6280785" y="1315085"/>
          <a:ext cx="5219700" cy="452628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6"/>
            </p:custDataLst>
          </p:nvPr>
        </p:nvGraphicFramePr>
        <p:xfrm>
          <a:off x="692785" y="1315085"/>
          <a:ext cx="5588000" cy="4530090"/>
        </p:xfrm>
        <a:graphic>
          <a:graphicData uri="http://schemas.openxmlformats.org/drawingml/2006/table">
            <a:tbl>
              <a:tblPr firstRow="1" bandRow="1">
                <a:tableStyleId>{5C22544A-7EE6-4342-B048-85BDC9FD1C3A}</a:tableStyleId>
              </a:tblPr>
              <a:tblGrid>
                <a:gridCol w="698500"/>
                <a:gridCol w="698500"/>
                <a:gridCol w="698500"/>
                <a:gridCol w="698500"/>
                <a:gridCol w="698500"/>
                <a:gridCol w="698500"/>
                <a:gridCol w="698500"/>
                <a:gridCol w="698500"/>
              </a:tblGrid>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模型</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最终打分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结构完整性得分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逻辑清晰度得分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语言连贯性得分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内容独特性和创新性得分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参考文献规范性得分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课程知识掌握度得分</a:t>
                      </a:r>
                      <a:endParaRPr lang="zh-CN" altLang="en-US"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-Plus</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0.2076179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0.290552754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0.074704726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-0.036196337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0.486299827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0.036326428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-0.003279817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2.5-14B-1M</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0.411319898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0.048425459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0.069865001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0.238867817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0.702402929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0.015411998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0.070753604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zh-CN" altLang="en-US" sz="1100" b="0" i="0">
                          <a:solidFill>
                            <a:srgbClr val="000000"/>
                          </a:solidFill>
                          <a:latin typeface="宋体" panose="02010600030101010101" pitchFamily="2" charset="-122"/>
                          <a:ea typeface="宋体" panose="02010600030101010101" pitchFamily="2" charset="-122"/>
                        </a:rPr>
                        <a:t>通义千问</a:t>
                      </a:r>
                      <a:r>
                        <a:rPr lang="en-US" altLang="zh-CN" sz="1100" b="0" i="0">
                          <a:solidFill>
                            <a:srgbClr val="000000"/>
                          </a:solidFill>
                          <a:latin typeface="宋体" panose="02010600030101010101" pitchFamily="2" charset="-122"/>
                          <a:ea typeface="宋体" panose="02010600030101010101" pitchFamily="2" charset="-122"/>
                        </a:rPr>
                        <a:t>-Turbo</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0.398070946</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0.234353322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0.240996228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0.214390573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0.347477555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0.080438169</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0.363636364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DeepSeek-V3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0.286437208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0.156510588</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0.099753752</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0.235709024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0.537881044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0.354697361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0.062567927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r h="755015">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DeepSeek-R1</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0.558395075</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-0.0641803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0.013459344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0.445698133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0.525048344</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0.065484657</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c>
                  <a:txBody>
                    <a:bodyPr/>
                    <a:p>
                      <a:pPr algn="ctr" fontAlgn="b"/>
                      <a:r>
                        <a:rPr lang="en-US" altLang="zh-CN" sz="1100" b="0" i="0">
                          <a:solidFill>
                            <a:srgbClr val="000000"/>
                          </a:solidFill>
                          <a:latin typeface="宋体" panose="02010600030101010101" pitchFamily="2" charset="-122"/>
                          <a:ea typeface="宋体" panose="02010600030101010101" pitchFamily="2" charset="-122"/>
                        </a:rPr>
                        <a:t>0.310628243</a:t>
                      </a:r>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ctr" anchorCtr="0"/>
                </a:tc>
              </a:tr>
            </a:tbl>
          </a:graphicData>
        </a:graphic>
      </p:graphicFrame>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RAG</a:t>
            </a:r>
            <a:r>
              <a:rPr lang="zh-CN" altLang="en-US"/>
              <a:t>微调</a:t>
            </a:r>
            <a:r>
              <a:rPr lang="en-US" altLang="zh-CN"/>
              <a:t> </a:t>
            </a:r>
            <a:r>
              <a:rPr lang="zh-CN" altLang="en-US"/>
              <a:t>、</a:t>
            </a:r>
            <a:r>
              <a:rPr lang="en-US" altLang="zh-CN"/>
              <a:t> </a:t>
            </a:r>
            <a:r>
              <a:rPr lang="zh-CN" altLang="en-US"/>
              <a:t>平台微调功能</a:t>
            </a:r>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a:t>4</a:t>
            </a:r>
            <a:r>
              <a:rPr lang="en-US" altLang="zh-CN" sz="3200">
                <a:sym typeface="+mn-ea"/>
              </a:rPr>
              <a:t> </a:t>
            </a:r>
            <a:r>
              <a:rPr lang="zh-CN" altLang="en-US" sz="3200">
                <a:sym typeface="+mn-ea"/>
              </a:rPr>
              <a:t>网页评估系统</a:t>
            </a:r>
            <a:endParaRPr lang="zh-CN" altLang="en-US" sz="3200">
              <a:sym typeface="+mn-ea"/>
            </a:endParaRPr>
          </a:p>
        </p:txBody>
      </p:sp>
      <p:sp>
        <p:nvSpPr>
          <p:cNvPr id="4" name="文本框 3"/>
          <p:cNvSpPr txBox="1"/>
          <p:nvPr/>
        </p:nvSpPr>
        <p:spPr>
          <a:xfrm>
            <a:off x="692150" y="1449070"/>
            <a:ext cx="10808335" cy="3960495"/>
          </a:xfrm>
          <a:prstGeom prst="rect">
            <a:avLst/>
          </a:prstGeom>
          <a:noFill/>
        </p:spPr>
        <p:txBody>
          <a:bodyPr wrap="square">
            <a:noAutofit/>
          </a:bodyPr>
          <a:lstStyle/>
          <a:p>
            <a:pPr marL="457200" indent="-457200" fontAlgn="auto">
              <a:lnSpc>
                <a:spcPct val="150000"/>
              </a:lnSpc>
              <a:buAutoNum type="arabicPeriod"/>
            </a:pPr>
            <a:endParaRPr lang="en-US" altLang="zh-CN" sz="2000" dirty="0"/>
          </a:p>
        </p:txBody>
      </p:sp>
      <p:pic>
        <p:nvPicPr>
          <p:cNvPr id="2" name="最终答辩网页演示">
            <a:hlinkClick r:id="" action="ppaction://media"/>
          </p:cNvPr>
          <p:cNvPicPr>
            <a:picLocks noChangeAspect="1"/>
          </p:cNvPicPr>
          <p:nvPr>
            <a:videoFile r:link="rId5"/>
            <p:extLst>
              <p:ext uri="{DAA4B4D4-6D71-4841-9C94-3DE7FCFB9230}">
                <p14:media xmlns:p14="http://schemas.microsoft.com/office/powerpoint/2010/main" r:embed="rId6"/>
              </p:ext>
            </p:extLst>
            <p:custDataLst>
              <p:tags r:id="rId7"/>
            </p:custDataLst>
          </p:nvPr>
        </p:nvPicPr>
        <p:blipFill>
          <a:blip r:embed="rId8"/>
          <a:stretch>
            <a:fillRect/>
          </a:stretch>
        </p:blipFill>
        <p:spPr>
          <a:xfrm>
            <a:off x="1400810" y="1254125"/>
            <a:ext cx="9345930" cy="496506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99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hold" display="1">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1115"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sp>
        <p:nvSpPr>
          <p:cNvPr id="6" name="文本框 2"/>
          <p:cNvSpPr txBox="1"/>
          <p:nvPr/>
        </p:nvSpPr>
        <p:spPr>
          <a:xfrm>
            <a:off x="3443086" y="2874645"/>
            <a:ext cx="7984490" cy="922020"/>
          </a:xfrm>
          <a:prstGeom prst="rect">
            <a:avLst/>
          </a:prstGeom>
        </p:spPr>
        <p:txBody>
          <a:bodyPr wrap="square" rtlCol="0">
            <a:spAutoFit/>
          </a:bodyPr>
          <a:lstStyle/>
          <a:p>
            <a:r>
              <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总结与</a:t>
            </a:r>
            <a:r>
              <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展望</a:t>
            </a:r>
            <a:endPar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9" name="文本框 3"/>
          <p:cNvSpPr txBox="1"/>
          <p:nvPr/>
        </p:nvSpPr>
        <p:spPr>
          <a:xfrm>
            <a:off x="1440815" y="2874645"/>
            <a:ext cx="1506855" cy="922020"/>
          </a:xfrm>
          <a:prstGeom prst="rect">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5400" dirty="0">
                <a:solidFill>
                  <a:schemeClr val="bg1"/>
                </a:solidFill>
                <a:latin typeface="汉仪丫丫体简" panose="02010604000101010101" pitchFamily="2" charset="-122"/>
                <a:ea typeface="汉仪丫丫体简" panose="02010604000101010101" pitchFamily="2" charset="-122"/>
              </a:rPr>
              <a:t>4</a:t>
            </a:r>
            <a:endParaRPr lang="en-US" altLang="zh-CN" sz="5400" dirty="0">
              <a:solidFill>
                <a:schemeClr val="bg1"/>
              </a:solidFill>
              <a:latin typeface="汉仪丫丫体简" panose="02010604000101010101" pitchFamily="2" charset="-122"/>
              <a:ea typeface="汉仪丫丫体简" panose="02010604000101010101" pitchFamily="2" charset="-122"/>
            </a:endParaRPr>
          </a:p>
        </p:txBody>
      </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1515" y="670560"/>
            <a:ext cx="10808335" cy="583565"/>
          </a:xfrm>
          <a:prstGeom prst="rect">
            <a:avLst/>
          </a:prstGeom>
          <a:noFill/>
        </p:spPr>
        <p:txBody>
          <a:bodyPr wrap="square" rtlCol="0" anchor="t">
            <a:spAutoFit/>
          </a:bodyPr>
          <a:lstStyle/>
          <a:p>
            <a:pPr algn="l"/>
            <a:r>
              <a:rPr lang="zh-CN" altLang="en-US" sz="3200"/>
              <a:t>总结</a:t>
            </a:r>
            <a:endParaRPr lang="zh-CN" altLang="en-US" sz="3200"/>
          </a:p>
        </p:txBody>
      </p:sp>
      <p:sp>
        <p:nvSpPr>
          <p:cNvPr id="4" name="文本框 3"/>
          <p:cNvSpPr txBox="1"/>
          <p:nvPr/>
        </p:nvSpPr>
        <p:spPr>
          <a:xfrm>
            <a:off x="692150" y="1449070"/>
            <a:ext cx="10808335" cy="1570355"/>
          </a:xfrm>
          <a:prstGeom prst="rect">
            <a:avLst/>
          </a:prstGeom>
          <a:noFill/>
        </p:spPr>
        <p:txBody>
          <a:bodyPr wrap="square">
            <a:noAutofit/>
          </a:bodyPr>
          <a:lstStyle/>
          <a:p>
            <a:pPr marL="457200" indent="-457200" fontAlgn="auto">
              <a:lnSpc>
                <a:spcPct val="150000"/>
              </a:lnSpc>
              <a:buAutoNum type="arabicPeriod"/>
            </a:pPr>
            <a:r>
              <a:rPr lang="zh-CN" altLang="en-US" sz="2000" dirty="0"/>
              <a:t>根据多维度评价指标设计提示词，使用不同大模型</a:t>
            </a:r>
            <a:r>
              <a:rPr lang="zh-CN" altLang="en-US" sz="2000" dirty="0"/>
              <a:t>测试</a:t>
            </a:r>
            <a:endParaRPr lang="zh-CN" altLang="en-US" sz="2000" dirty="0"/>
          </a:p>
          <a:p>
            <a:pPr marL="457200" indent="-457200" fontAlgn="auto">
              <a:lnSpc>
                <a:spcPct val="150000"/>
              </a:lnSpc>
              <a:buAutoNum type="arabicPeriod"/>
            </a:pPr>
            <a:r>
              <a:rPr lang="zh-CN" altLang="en-US" sz="2000" dirty="0"/>
              <a:t>同过提示语微调对评估效果进行</a:t>
            </a:r>
            <a:r>
              <a:rPr lang="zh-CN" altLang="en-US" sz="2000" dirty="0"/>
              <a:t>提升</a:t>
            </a:r>
            <a:endParaRPr lang="zh-CN" altLang="en-US" sz="2000" dirty="0"/>
          </a:p>
          <a:p>
            <a:pPr marL="457200" indent="-457200" fontAlgn="auto">
              <a:lnSpc>
                <a:spcPct val="150000"/>
              </a:lnSpc>
              <a:buAutoNum type="arabicPeriod"/>
            </a:pPr>
            <a:r>
              <a:rPr lang="zh-CN" altLang="en-US" sz="2000" dirty="0"/>
              <a:t>设计了可交互的网页</a:t>
            </a:r>
            <a:r>
              <a:rPr lang="zh-CN" altLang="en-US" sz="2000" dirty="0"/>
              <a:t>系统</a:t>
            </a:r>
            <a:endParaRPr lang="en-US" altLang="zh-CN" sz="2000" dirty="0"/>
          </a:p>
        </p:txBody>
      </p:sp>
      <p:sp>
        <p:nvSpPr>
          <p:cNvPr id="2" name="文本框 1"/>
          <p:cNvSpPr txBox="1"/>
          <p:nvPr/>
        </p:nvSpPr>
        <p:spPr>
          <a:xfrm>
            <a:off x="692150" y="3545840"/>
            <a:ext cx="10808335" cy="583565"/>
          </a:xfrm>
          <a:prstGeom prst="rect">
            <a:avLst/>
          </a:prstGeom>
          <a:noFill/>
        </p:spPr>
        <p:txBody>
          <a:bodyPr wrap="square" rtlCol="0" anchor="t">
            <a:spAutoFit/>
          </a:bodyPr>
          <a:p>
            <a:pPr algn="l"/>
            <a:r>
              <a:rPr lang="zh-CN" altLang="en-US" sz="3200"/>
              <a:t>未来改进</a:t>
            </a:r>
            <a:endParaRPr lang="zh-CN" altLang="en-US" sz="3200"/>
          </a:p>
        </p:txBody>
      </p:sp>
      <p:sp>
        <p:nvSpPr>
          <p:cNvPr id="5" name="文本框 4"/>
          <p:cNvSpPr txBox="1"/>
          <p:nvPr/>
        </p:nvSpPr>
        <p:spPr>
          <a:xfrm>
            <a:off x="692150" y="4302760"/>
            <a:ext cx="10808335" cy="1570355"/>
          </a:xfrm>
          <a:prstGeom prst="rect">
            <a:avLst/>
          </a:prstGeom>
          <a:noFill/>
        </p:spPr>
        <p:txBody>
          <a:bodyPr wrap="square">
            <a:noAutofit/>
          </a:bodyPr>
          <a:p>
            <a:pPr marL="457200" indent="-457200" fontAlgn="auto">
              <a:lnSpc>
                <a:spcPct val="150000"/>
              </a:lnSpc>
              <a:buAutoNum type="arabicPeriod"/>
            </a:pPr>
            <a:r>
              <a:rPr lang="zh-CN" altLang="en-US" sz="2000" dirty="0"/>
              <a:t>尝试不同模型、微调方式改善结果</a:t>
            </a:r>
            <a:endParaRPr lang="zh-CN" altLang="en-US" sz="2000" dirty="0"/>
          </a:p>
          <a:p>
            <a:pPr marL="457200" indent="-457200" fontAlgn="auto">
              <a:lnSpc>
                <a:spcPct val="150000"/>
              </a:lnSpc>
              <a:buAutoNum type="arabicPeriod"/>
            </a:pPr>
            <a:r>
              <a:rPr lang="zh-CN" altLang="en-US" sz="2000" dirty="0"/>
              <a:t>利用</a:t>
            </a:r>
            <a:r>
              <a:rPr lang="en-US" altLang="zh-CN" sz="2000" dirty="0"/>
              <a:t>RAG</a:t>
            </a:r>
            <a:r>
              <a:rPr lang="zh-CN" altLang="en-US" sz="2000" dirty="0"/>
              <a:t>技术，进一步完善流程</a:t>
            </a:r>
            <a:endParaRPr lang="zh-CN" altLang="en-US" sz="2000" dirty="0"/>
          </a:p>
          <a:p>
            <a:pPr marL="457200" indent="-457200" fontAlgn="auto">
              <a:lnSpc>
                <a:spcPct val="150000"/>
              </a:lnSpc>
              <a:buAutoNum type="arabicPeriod"/>
            </a:pPr>
            <a:r>
              <a:rPr lang="zh-CN" altLang="en-US" sz="2000" dirty="0"/>
              <a:t>完善网页系统，多文件并发</a:t>
            </a:r>
            <a:r>
              <a:rPr lang="zh-CN" altLang="en-US" sz="2000" dirty="0"/>
              <a:t>请求</a:t>
            </a:r>
            <a:endParaRPr lang="zh-CN" altLang="en-US" sz="2000" dirty="0"/>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17800" cy="8603673"/>
            <a:chOff x="1659081" y="-872837"/>
            <a:chExt cx="8717800" cy="8603673"/>
          </a:xfrm>
        </p:grpSpPr>
        <p:sp>
          <p:nvSpPr>
            <p:cNvPr id="3" name="椭圆 2"/>
            <p:cNvSpPr/>
            <p:nvPr/>
          </p:nvSpPr>
          <p:spPr>
            <a:xfrm>
              <a:off x="1773208"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8" name="Picture 7"/>
          <p:cNvPicPr>
            <a:picLocks noChangeAspect="1"/>
          </p:cNvPicPr>
          <p:nvPr/>
        </p:nvPicPr>
        <p:blipFill>
          <a:blip r:embed="rId4"/>
          <a:stretch>
            <a:fillRect/>
          </a:stretch>
        </p:blipFill>
        <p:spPr>
          <a:xfrm>
            <a:off x="2350135" y="-467995"/>
            <a:ext cx="1545590" cy="1545590"/>
          </a:xfrm>
          <a:prstGeom prst="rect">
            <a:avLst/>
          </a:prstGeom>
        </p:spPr>
      </p:pic>
      <p:cxnSp>
        <p:nvCxnSpPr>
          <p:cNvPr id="16" name="直接连接符 15"/>
          <p:cNvCxnSpPr/>
          <p:nvPr/>
        </p:nvCxnSpPr>
        <p:spPr>
          <a:xfrm>
            <a:off x="3216275" y="1647044"/>
            <a:ext cx="1847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 name="直接连接符 16"/>
          <p:cNvCxnSpPr/>
          <p:nvPr/>
        </p:nvCxnSpPr>
        <p:spPr>
          <a:xfrm>
            <a:off x="7085097" y="1647044"/>
            <a:ext cx="1847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3895725" y="2836252"/>
            <a:ext cx="4503614" cy="922020"/>
          </a:xfrm>
          <a:prstGeom prst="rect">
            <a:avLst/>
          </a:prstGeom>
        </p:spPr>
        <p:txBody>
          <a:bodyPr wrap="square" rtlCol="0">
            <a:spAutoFit/>
          </a:bodyPr>
          <a:lstStyle/>
          <a:p>
            <a:pPr algn="ctr"/>
            <a:r>
              <a:rPr lang="zh-CN" altLang="en-US" sz="5400" b="1" dirty="0">
                <a:latin typeface="微软雅黑 Light" panose="020B0502040204020203" pitchFamily="34" charset="-122"/>
                <a:ea typeface="微软雅黑 Light" panose="020B0502040204020203" pitchFamily="34" charset="-122"/>
              </a:rPr>
              <a:t>感谢聆听</a:t>
            </a:r>
            <a:endParaRPr lang="zh-CN" altLang="en-US" sz="5400" b="1" dirty="0">
              <a:latin typeface="微软雅黑 Light" panose="020B0502040204020203" pitchFamily="34" charset="-122"/>
              <a:ea typeface="微软雅黑 Light" panose="020B0502040204020203" pitchFamily="34" charset="-122"/>
            </a:endParaRPr>
          </a:p>
        </p:txBody>
      </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43572" y="1214155"/>
            <a:ext cx="862078" cy="865778"/>
          </a:xfrm>
          <a:prstGeom prst="rect">
            <a:avLst/>
          </a:prstGeom>
        </p:spPr>
      </p:pic>
      <p:grpSp>
        <p:nvGrpSpPr>
          <p:cNvPr id="34" name="组合 33"/>
          <p:cNvGrpSpPr/>
          <p:nvPr/>
        </p:nvGrpSpPr>
        <p:grpSpPr>
          <a:xfrm>
            <a:off x="3392539" y="3714953"/>
            <a:ext cx="5424062" cy="2262397"/>
            <a:chOff x="3518700" y="2975193"/>
            <a:chExt cx="5424062" cy="2262397"/>
          </a:xfrm>
        </p:grpSpPr>
        <p:sp>
          <p:nvSpPr>
            <p:cNvPr id="35" name="矩形 34"/>
            <p:cNvSpPr/>
            <p:nvPr/>
          </p:nvSpPr>
          <p:spPr>
            <a:xfrm>
              <a:off x="4592553" y="2975193"/>
              <a:ext cx="184731" cy="400110"/>
            </a:xfrm>
            <a:prstGeom prst="rect">
              <a:avLst/>
            </a:prstGeom>
          </p:spPr>
          <p:txBody>
            <a:bodyPr wrap="none">
              <a:spAutoFit/>
            </a:bodyPr>
            <a:lstStyle/>
            <a:p>
              <a:endParaRPr lang="zh-CN" altLang="en-US" sz="2000" dirty="0">
                <a:latin typeface="Yu Gothic UI Semilight" panose="020B0400000000000000" pitchFamily="34" charset="-128"/>
                <a:ea typeface="Yu Gothic UI Semilight" panose="020B0400000000000000" pitchFamily="34" charset="-128"/>
              </a:endParaRPr>
            </a:p>
          </p:txBody>
        </p:sp>
        <p:sp>
          <p:nvSpPr>
            <p:cNvPr id="36" name="矩形 35"/>
            <p:cNvSpPr/>
            <p:nvPr/>
          </p:nvSpPr>
          <p:spPr>
            <a:xfrm>
              <a:off x="3518700" y="4777215"/>
              <a:ext cx="5424062" cy="460375"/>
            </a:xfrm>
            <a:prstGeom prst="rect">
              <a:avLst/>
            </a:prstGeom>
          </p:spPr>
          <p:txBody>
            <a:bodyPr wrap="square">
              <a:spAutoFit/>
            </a:bodyPr>
            <a:lstStyle/>
            <a:p>
              <a:pPr algn="ctr"/>
              <a:r>
                <a:rPr lang="en-US" altLang="zh-CN" sz="2400" spc="300" dirty="0">
                  <a:latin typeface="Times New Roman Regular" panose="02020503050405090304" charset="0"/>
                  <a:ea typeface="造字工房悦黑体验版纤细体" pitchFamily="50" charset="-122"/>
                  <a:cs typeface="Times New Roman Regular" panose="02020503050405090304" charset="0"/>
                </a:rPr>
                <a:t>2025.4</a:t>
              </a:r>
              <a:endParaRPr lang="en-US" altLang="zh-CN" sz="2400" spc="300" dirty="0">
                <a:latin typeface="Times New Roman Regular" panose="02020503050405090304" charset="0"/>
                <a:ea typeface="造字工房悦黑体验版纤细体" pitchFamily="50" charset="-122"/>
                <a:cs typeface="Times New Roman Regular" panose="02020503050405090304" charset="0"/>
              </a:endParaRPr>
            </a:p>
          </p:txBody>
        </p:sp>
      </p:gr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2" name="文本框 1"/>
          <p:cNvSpPr txBox="1"/>
          <p:nvPr/>
        </p:nvSpPr>
        <p:spPr>
          <a:xfrm>
            <a:off x="955040" y="892810"/>
            <a:ext cx="10283825" cy="4061460"/>
          </a:xfrm>
          <a:prstGeom prst="rect">
            <a:avLst/>
          </a:prstGeom>
          <a:noFill/>
        </p:spPr>
        <p:txBody>
          <a:bodyPr wrap="square" rtlCol="0">
            <a:spAutoFit/>
          </a:bodyPr>
          <a:lstStyle/>
          <a:p>
            <a:pPr indent="0">
              <a:buFont typeface="Arial" panose="020B0604020202020204" pitchFamily="34" charset="0"/>
              <a:buNone/>
            </a:pPr>
            <a:r>
              <a:rPr lang="zh-CN" altLang="en-US" sz="2400" b="1"/>
              <a:t>背景</a:t>
            </a:r>
            <a:r>
              <a:rPr lang="en-US" altLang="zh-CN" sz="2400" b="1"/>
              <a:t>+</a:t>
            </a:r>
            <a:r>
              <a:rPr lang="zh-CN" altLang="en-US" sz="2400" b="1"/>
              <a:t>意义：政策，已有应用，突出需求</a:t>
            </a:r>
            <a:endParaRPr lang="en-US" altLang="zh-CN" sz="2400" b="1"/>
          </a:p>
          <a:p>
            <a:pPr indent="0">
              <a:buFont typeface="Arial" panose="020B0604020202020204" pitchFamily="34" charset="0"/>
              <a:buNone/>
            </a:pPr>
            <a:r>
              <a:rPr lang="en-US" altLang="zh-CN" sz="2400" b="1"/>
              <a:t>1. </a:t>
            </a:r>
            <a:r>
              <a:rPr lang="zh-CN" altLang="en-US" sz="2400" b="1"/>
              <a:t>毕业设计评分</a:t>
            </a:r>
            <a:r>
              <a:rPr lang="zh-CN" altLang="en-US" sz="2400" b="1"/>
              <a:t>存在的难点</a:t>
            </a:r>
            <a:endParaRPr lang="zh-CN" altLang="en-US" sz="2400" b="1"/>
          </a:p>
          <a:p>
            <a:pPr marL="285750" indent="-285750" fontAlgn="auto">
              <a:lnSpc>
                <a:spcPct val="150000"/>
              </a:lnSpc>
              <a:buFont typeface="Arial" panose="020B0604020202020204" pitchFamily="34" charset="0"/>
              <a:buChar char="•"/>
            </a:pPr>
            <a:r>
              <a:rPr lang="zh-CN" altLang="en-US"/>
              <a:t>教师：</a:t>
            </a:r>
            <a:r>
              <a:rPr lang="zh-CN" altLang="en-US">
                <a:sym typeface="+mn-ea"/>
              </a:rPr>
              <a:t>评分</a:t>
            </a:r>
            <a:r>
              <a:rPr lang="zh-CN" altLang="en-US"/>
              <a:t>任务繁重，评估标准模糊，评估过程主观性强</a:t>
            </a:r>
            <a:r>
              <a:rPr lang="en-US" altLang="zh-CN"/>
              <a:t>  </a:t>
            </a:r>
            <a:r>
              <a:rPr lang="zh-CN" altLang="en-US"/>
              <a:t>时间紧张</a:t>
            </a:r>
            <a:endParaRPr lang="zh-CN" altLang="en-US"/>
          </a:p>
          <a:p>
            <a:pPr marL="285750" indent="-285750">
              <a:buFont typeface="Arial" panose="020B0604020202020204" pitchFamily="34" charset="0"/>
              <a:buChar char="•"/>
            </a:pPr>
            <a:r>
              <a:rPr lang="zh-CN" altLang="en-US"/>
              <a:t>学生：获得评价针对性不强，毕设改进较小</a:t>
            </a:r>
            <a:endParaRPr lang="en-US" altLang="zh-CN"/>
          </a:p>
          <a:p>
            <a:pPr indent="0">
              <a:buFont typeface="Arial" panose="020B0604020202020204" pitchFamily="34" charset="0"/>
              <a:buNone/>
            </a:pPr>
            <a:r>
              <a:rPr lang="en-US" altLang="zh-CN" sz="2400" b="1"/>
              <a:t>2. </a:t>
            </a:r>
            <a:r>
              <a:rPr lang="zh-CN" altLang="en-US" sz="2400" b="1"/>
              <a:t>论文智能评估现状</a:t>
            </a:r>
            <a:r>
              <a:rPr lang="en-US" altLang="zh-CN" sz="2400" b="1"/>
              <a:t>  </a:t>
            </a:r>
            <a:r>
              <a:rPr lang="zh-CN" altLang="en-US" sz="2400" b="1"/>
              <a:t>论文打分效果（先，毕设方面应用难点（后</a:t>
            </a:r>
            <a:r>
              <a:rPr lang="en-US" altLang="zh-CN" sz="2400" b="1"/>
              <a:t> </a:t>
            </a:r>
            <a:r>
              <a:rPr lang="zh-CN" altLang="en-US" sz="2400" b="1"/>
              <a:t>体现差异、必要性</a:t>
            </a:r>
            <a:r>
              <a:rPr lang="en-US" altLang="zh-CN" sz="2400" b="1"/>
              <a:t> </a:t>
            </a:r>
            <a:r>
              <a:rPr lang="zh-CN" altLang="en-US" sz="2400" b="1"/>
              <a:t>列一些数据、政策辅助说明</a:t>
            </a:r>
            <a:endParaRPr lang="zh-CN" altLang="en-US" sz="2400" b="1"/>
          </a:p>
          <a:p>
            <a:pPr marL="285750" indent="-285750" fontAlgn="auto">
              <a:lnSpc>
                <a:spcPct val="150000"/>
              </a:lnSpc>
              <a:buFont typeface="Arial" panose="020B0604020202020204" pitchFamily="34" charset="0"/>
              <a:buChar char="•"/>
            </a:pPr>
            <a:r>
              <a:rPr lang="zh-CN" altLang="en-US" b="1"/>
              <a:t>优点：</a:t>
            </a:r>
            <a:endParaRPr lang="zh-CN" altLang="en-US" b="1"/>
          </a:p>
          <a:p>
            <a:pPr marL="742950" lvl="1" indent="-285750" fontAlgn="auto">
              <a:lnSpc>
                <a:spcPct val="100000"/>
              </a:lnSpc>
              <a:buFont typeface="Arial" panose="020B0604020202020204" pitchFamily="34" charset="0"/>
              <a:buChar char="•"/>
            </a:pPr>
            <a:r>
              <a:rPr lang="zh-CN" altLang="en-US"/>
              <a:t>基于大语言模型在自然语言处理上的优势，有效的进行语义分析和评语生成</a:t>
            </a:r>
            <a:endParaRPr lang="zh-CN" altLang="en-US"/>
          </a:p>
          <a:p>
            <a:pPr marL="742950" lvl="1" indent="-285750" fontAlgn="auto">
              <a:lnSpc>
                <a:spcPct val="100000"/>
              </a:lnSpc>
              <a:buFont typeface="Arial" panose="020B0604020202020204" pitchFamily="34" charset="0"/>
              <a:buChar char="•"/>
            </a:pPr>
            <a:r>
              <a:rPr lang="zh-CN" altLang="en-US">
                <a:sym typeface="+mn-ea"/>
              </a:rPr>
              <a:t>智能反馈系统更有利于学生的写作修改和能力提升</a:t>
            </a:r>
            <a:endParaRPr lang="zh-CN" altLang="en-US"/>
          </a:p>
          <a:p>
            <a:pPr marL="285750" indent="-285750">
              <a:buFont typeface="Arial" panose="020B0604020202020204" pitchFamily="34" charset="0"/>
              <a:buChar char="•"/>
            </a:pPr>
            <a:r>
              <a:rPr lang="zh-CN" altLang="en-US" b="1"/>
              <a:t>缺点：</a:t>
            </a:r>
            <a:endParaRPr lang="zh-CN" altLang="en-US" b="1"/>
          </a:p>
          <a:p>
            <a:pPr marL="742950" lvl="1" indent="-285750">
              <a:buFont typeface="Arial" panose="020B0604020202020204" pitchFamily="34" charset="0"/>
              <a:buChar char="•"/>
            </a:pPr>
            <a:r>
              <a:rPr lang="zh-CN" altLang="en-US"/>
              <a:t>写作种类繁多，智能写作评估的标准难以统一</a:t>
            </a:r>
            <a:endParaRPr lang="zh-CN" altLang="en-US"/>
          </a:p>
          <a:p>
            <a:pPr marL="742950" lvl="1" indent="-285750">
              <a:buFont typeface="Arial" panose="020B0604020202020204" pitchFamily="34" charset="0"/>
              <a:buChar char="•"/>
            </a:pPr>
            <a:r>
              <a:rPr lang="zh-CN" altLang="en-US"/>
              <a:t>智能评估目前大多基于英文文本，对汉语写作研究较少</a:t>
            </a:r>
            <a:endParaRPr lang="zh-CN" altLang="en-US"/>
          </a:p>
        </p:txBody>
      </p:sp>
      <p:sp>
        <p:nvSpPr>
          <p:cNvPr id="5" name="文本框 4"/>
          <p:cNvSpPr txBox="1"/>
          <p:nvPr/>
        </p:nvSpPr>
        <p:spPr>
          <a:xfrm>
            <a:off x="955040" y="4775835"/>
            <a:ext cx="10050780" cy="1368425"/>
          </a:xfrm>
          <a:prstGeom prst="rect">
            <a:avLst/>
          </a:prstGeom>
          <a:noFill/>
        </p:spPr>
        <p:txBody>
          <a:bodyPr wrap="square" rtlCol="0">
            <a:spAutoFit/>
          </a:bodyPr>
          <a:lstStyle/>
          <a:p>
            <a:pPr indent="0" fontAlgn="auto">
              <a:spcAft>
                <a:spcPts val="600"/>
              </a:spcAft>
              <a:buFont typeface="Arial" panose="020B0604020202020204" pitchFamily="34" charset="0"/>
              <a:buNone/>
            </a:pPr>
            <a:r>
              <a:rPr lang="zh-CN" altLang="en-US" sz="2400" b="1"/>
              <a:t>研究任务</a:t>
            </a:r>
            <a:endParaRPr lang="zh-CN" altLang="en-US" sz="2400" b="1"/>
          </a:p>
          <a:p>
            <a:pPr indent="0" fontAlgn="auto">
              <a:lnSpc>
                <a:spcPct val="100000"/>
              </a:lnSpc>
              <a:buFont typeface="Arial" panose="020B0604020202020204" pitchFamily="34" charset="0"/>
              <a:buNone/>
            </a:pPr>
            <a:r>
              <a:rPr lang="zh-CN" altLang="en-US"/>
              <a:t>搭建基于大语言模型的毕业设计评分系统，</a:t>
            </a:r>
            <a:r>
              <a:rPr lang="zh-CN" altLang="en-US" b="1"/>
              <a:t>多维度评估（具体维度）</a:t>
            </a:r>
            <a:r>
              <a:rPr lang="zh-CN" altLang="en-US"/>
              <a:t>毕设内容并生成评语和建议，帮助学生改善论文内容，</a:t>
            </a:r>
            <a:r>
              <a:rPr lang="en-US" altLang="zh-CN"/>
              <a:t>  </a:t>
            </a:r>
            <a:r>
              <a:rPr lang="zh-CN" altLang="en-US"/>
              <a:t>帮助教师快速打分，辅助功能为主</a:t>
            </a:r>
            <a:endParaRPr lang="zh-CN" altLang="en-US"/>
          </a:p>
          <a:p>
            <a:endParaRPr lang="zh-CN" altLang="en-US"/>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159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sp>
        <p:nvSpPr>
          <p:cNvPr id="6" name="文本框 2"/>
          <p:cNvSpPr txBox="1"/>
          <p:nvPr/>
        </p:nvSpPr>
        <p:spPr>
          <a:xfrm>
            <a:off x="3533140" y="2643505"/>
            <a:ext cx="7984490" cy="1337945"/>
          </a:xfrm>
          <a:prstGeom prst="rect">
            <a:avLst/>
          </a:prstGeom>
        </p:spPr>
        <p:txBody>
          <a:bodyPr wrap="square" rtlCol="0">
            <a:spAutoFit/>
          </a:bodyPr>
          <a:lstStyle/>
          <a:p>
            <a:pPr algn="l" fontAlgn="auto">
              <a:lnSpc>
                <a:spcPct val="150000"/>
              </a:lnSpc>
            </a:pPr>
            <a:r>
              <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相关调研</a:t>
            </a:r>
            <a:endPar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9" name="文本框 3"/>
          <p:cNvSpPr txBox="1"/>
          <p:nvPr/>
        </p:nvSpPr>
        <p:spPr>
          <a:xfrm>
            <a:off x="1440815" y="2874645"/>
            <a:ext cx="1506855" cy="1106805"/>
          </a:xfrm>
          <a:prstGeom prst="rect">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2.1 </a:t>
            </a:r>
            <a:r>
              <a:rPr lang="zh-CN" altLang="en-US" sz="3200" dirty="0"/>
              <a:t>大模型</a:t>
            </a:r>
            <a:r>
              <a:rPr lang="en-US" altLang="zh-CN" sz="3200" dirty="0"/>
              <a:t>API</a:t>
            </a:r>
            <a:r>
              <a:rPr lang="zh-CN" altLang="en-US" sz="3200" dirty="0"/>
              <a:t>调研</a:t>
            </a:r>
            <a:r>
              <a:rPr lang="en-US" altLang="zh-CN" sz="3200" dirty="0"/>
              <a:t>   </a:t>
            </a:r>
            <a:r>
              <a:rPr lang="zh-CN" altLang="en-US" sz="3200" dirty="0"/>
              <a:t>多列一些（</a:t>
            </a:r>
            <a:r>
              <a:rPr lang="en-US" altLang="zh-CN" sz="3200" dirty="0"/>
              <a:t>7-10</a:t>
            </a:r>
            <a:endParaRPr lang="en-US" altLang="zh-CN" sz="3200" dirty="0"/>
          </a:p>
        </p:txBody>
      </p:sp>
      <p:graphicFrame>
        <p:nvGraphicFramePr>
          <p:cNvPr id="13" name="表格 12"/>
          <p:cNvGraphicFramePr>
            <a:graphicFrameLocks noGrp="1"/>
          </p:cNvGraphicFramePr>
          <p:nvPr/>
        </p:nvGraphicFramePr>
        <p:xfrm>
          <a:off x="692172" y="1752162"/>
          <a:ext cx="11138535" cy="3564255"/>
        </p:xfrm>
        <a:graphic>
          <a:graphicData uri="http://schemas.openxmlformats.org/drawingml/2006/table">
            <a:tbl>
              <a:tblPr firstRow="1" bandRow="1">
                <a:tableStyleId>{5C22544A-7EE6-4342-B048-85BDC9FD1C3A}</a:tableStyleId>
              </a:tblPr>
              <a:tblGrid>
                <a:gridCol w="1820917"/>
                <a:gridCol w="1805152"/>
                <a:gridCol w="3697014"/>
                <a:gridCol w="3815257"/>
              </a:tblGrid>
              <a:tr h="712827">
                <a:tc>
                  <a:txBody>
                    <a:bodyPr/>
                    <a:lstStyle/>
                    <a:p>
                      <a:pPr algn="ctr"/>
                      <a:r>
                        <a:rPr lang="zh-CN" altLang="en-US" dirty="0"/>
                        <a:t>分类</a:t>
                      </a:r>
                      <a:endParaRPr lang="zh-CN" altLang="en-US" dirty="0"/>
                    </a:p>
                  </a:txBody>
                  <a:tcPr anchor="ctr"/>
                </a:tc>
                <a:tc>
                  <a:txBody>
                    <a:bodyPr/>
                    <a:lstStyle/>
                    <a:p>
                      <a:pPr algn="ctr"/>
                      <a:r>
                        <a:rPr lang="zh-CN" altLang="en-US" dirty="0"/>
                        <a:t>模型</a:t>
                      </a:r>
                      <a:endParaRPr lang="zh-CN" altLang="en-US" dirty="0"/>
                    </a:p>
                  </a:txBody>
                  <a:tcPr anchor="ctr"/>
                </a:tc>
                <a:tc>
                  <a:txBody>
                    <a:bodyPr/>
                    <a:lstStyle/>
                    <a:p>
                      <a:pPr algn="ctr"/>
                      <a:r>
                        <a:rPr lang="zh-CN" altLang="en-US" dirty="0"/>
                        <a:t>优点</a:t>
                      </a:r>
                      <a:endParaRPr lang="zh-CN" altLang="en-US" dirty="0"/>
                    </a:p>
                  </a:txBody>
                  <a:tcPr anchor="ctr"/>
                </a:tc>
                <a:tc>
                  <a:txBody>
                    <a:bodyPr/>
                    <a:lstStyle/>
                    <a:p>
                      <a:pPr algn="ctr"/>
                      <a:r>
                        <a:rPr lang="zh-CN" altLang="en-US" dirty="0"/>
                        <a:t>缺点</a:t>
                      </a:r>
                      <a:endParaRPr lang="zh-CN" altLang="en-US" dirty="0"/>
                    </a:p>
                  </a:txBody>
                  <a:tcPr anchor="ctr"/>
                </a:tc>
              </a:tr>
              <a:tr h="712827">
                <a:tc rowSpan="3">
                  <a:txBody>
                    <a:bodyPr/>
                    <a:lstStyle/>
                    <a:p>
                      <a:pPr algn="ctr"/>
                      <a:r>
                        <a:rPr lang="zh-CN" altLang="en-US" dirty="0"/>
                        <a:t>中文大模型</a:t>
                      </a:r>
                      <a:endParaRPr lang="zh-CN" altLang="en-US" dirty="0"/>
                    </a:p>
                  </a:txBody>
                  <a:tcPr anchor="ctr"/>
                </a:tc>
                <a:tc>
                  <a:txBody>
                    <a:bodyPr/>
                    <a:lstStyle/>
                    <a:p>
                      <a:pPr algn="ctr"/>
                      <a:r>
                        <a:rPr lang="zh-CN" altLang="en-US" dirty="0"/>
                        <a:t>百度文心一言</a:t>
                      </a:r>
                      <a:endParaRPr lang="zh-CN" altLang="en-US" dirty="0"/>
                    </a:p>
                  </a:txBody>
                  <a:tcPr anchor="ctr"/>
                </a:tc>
                <a:tc>
                  <a:txBody>
                    <a:bodyPr/>
                    <a:lstStyle/>
                    <a:p>
                      <a:pPr algn="ctr"/>
                      <a:r>
                        <a:rPr lang="zh-CN" altLang="en-US" dirty="0"/>
                        <a:t>中文理解和生成能力强，适合本地化需求，部分低阶模型可免费使用</a:t>
                      </a:r>
                      <a:endParaRPr lang="zh-CN" altLang="en-US" dirty="0"/>
                    </a:p>
                  </a:txBody>
                  <a:tcPr anchor="ctr"/>
                </a:tc>
                <a:tc>
                  <a:txBody>
                    <a:bodyPr/>
                    <a:lstStyle/>
                    <a:p>
                      <a:pPr algn="ctr"/>
                      <a:r>
                        <a:rPr lang="zh-CN" altLang="en-US" dirty="0"/>
                        <a:t>高阶模型收费较高，可能增加预算</a:t>
                      </a:r>
                      <a:endParaRPr lang="zh-CN" altLang="en-US" dirty="0"/>
                    </a:p>
                  </a:txBody>
                  <a:tcPr anchor="ctr"/>
                </a:tc>
              </a:tr>
              <a:tr h="712827">
                <a:tc vMerge="1">
                  <a:tcPr/>
                </a:tc>
                <a:tc>
                  <a:txBody>
                    <a:bodyPr/>
                    <a:lstStyle/>
                    <a:p>
                      <a:pPr algn="ctr"/>
                      <a:r>
                        <a:rPr lang="zh-CN" altLang="en-US" dirty="0"/>
                        <a:t>阿里通义千问</a:t>
                      </a:r>
                      <a:endParaRPr lang="zh-CN" altLang="en-US" dirty="0"/>
                    </a:p>
                  </a:txBody>
                  <a:tcPr anchor="ctr"/>
                </a:tc>
                <a:tc>
                  <a:txBody>
                    <a:bodyPr/>
                    <a:lstStyle/>
                    <a:p>
                      <a:pPr algn="ctr"/>
                      <a:r>
                        <a:rPr lang="zh-CN" altLang="en-US" dirty="0"/>
                        <a:t>中文处理效果好，适合复杂报告内容</a:t>
                      </a:r>
                      <a:endParaRPr lang="zh-CN" altLang="en-US" dirty="0"/>
                    </a:p>
                  </a:txBody>
                  <a:tcPr anchor="ctr"/>
                </a:tc>
                <a:tc>
                  <a:txBody>
                    <a:bodyPr/>
                    <a:lstStyle/>
                    <a:p>
                      <a:pPr algn="ctr"/>
                      <a:r>
                        <a:rPr lang="zh-CN" altLang="en-US" dirty="0"/>
                        <a:t>评分维度需细化，可能需要额外提示优化</a:t>
                      </a:r>
                      <a:endParaRPr lang="zh-CN" altLang="en-US" dirty="0"/>
                    </a:p>
                  </a:txBody>
                  <a:tcPr anchor="ctr"/>
                </a:tc>
              </a:tr>
              <a:tr h="712827">
                <a:tc vMerge="1">
                  <a:tcPr/>
                </a:tc>
                <a:tc>
                  <a:txBody>
                    <a:bodyPr/>
                    <a:p>
                      <a:pPr algn="ctr">
                        <a:buNone/>
                      </a:pPr>
                      <a:r>
                        <a:rPr lang="en-US" altLang="zh-CN" dirty="0"/>
                        <a:t>DeepSeek</a:t>
                      </a:r>
                      <a:endParaRPr lang="en-US" altLang="zh-CN" dirty="0"/>
                    </a:p>
                  </a:txBody>
                  <a:tcPr anchor="ctr"/>
                </a:tc>
                <a:tc>
                  <a:txBody>
                    <a:bodyPr/>
                    <a:p>
                      <a:pPr algn="ctr">
                        <a:buNone/>
                      </a:pPr>
                      <a:r>
                        <a:rPr lang="zh-CN" altLang="en-US" dirty="0"/>
                        <a:t>支持长上下文，中文优化出色，适合学术和研究场景</a:t>
                      </a:r>
                      <a:endParaRPr lang="zh-CN" altLang="en-US" dirty="0"/>
                    </a:p>
                  </a:txBody>
                  <a:tcPr anchor="ctr"/>
                </a:tc>
                <a:tc>
                  <a:txBody>
                    <a:bodyPr/>
                    <a:p>
                      <a:pPr algn="ctr">
                        <a:buNone/>
                      </a:pPr>
                      <a:r>
                        <a:rPr lang="zh-CN" altLang="en-US" dirty="0"/>
                        <a:t>生态工具链较新，企业级支持文档和案例较少</a:t>
                      </a:r>
                      <a:endParaRPr lang="zh-CN" altLang="en-US" dirty="0"/>
                    </a:p>
                  </a:txBody>
                  <a:tcPr anchor="ctr"/>
                </a:tc>
              </a:tr>
              <a:tr h="712827">
                <a:tc>
                  <a:txBody>
                    <a:bodyPr/>
                    <a:lstStyle/>
                    <a:p>
                      <a:pPr algn="ctr"/>
                      <a:r>
                        <a:rPr lang="zh-CN" altLang="en-US" dirty="0"/>
                        <a:t>英文大模型</a:t>
                      </a:r>
                      <a:endParaRPr lang="zh-CN" altLang="en-US" dirty="0"/>
                    </a:p>
                  </a:txBody>
                  <a:tcPr anchor="ctr"/>
                </a:tc>
                <a:tc>
                  <a:txBody>
                    <a:bodyPr/>
                    <a:lstStyle/>
                    <a:p>
                      <a:pPr algn="ctr"/>
                      <a:r>
                        <a:rPr lang="en-US" altLang="zh-CN" dirty="0"/>
                        <a:t>GPT (OpenAI)</a:t>
                      </a:r>
                      <a:endParaRPr lang="zh-CN" altLang="en-US" dirty="0"/>
                    </a:p>
                  </a:txBody>
                  <a:tcPr anchor="ctr"/>
                </a:tc>
                <a:tc>
                  <a:txBody>
                    <a:bodyPr/>
                    <a:lstStyle/>
                    <a:p>
                      <a:pPr algn="ctr"/>
                      <a:r>
                        <a:rPr lang="zh-CN" altLang="en-US" dirty="0"/>
                        <a:t>性能强大，适合多维度反馈生成</a:t>
                      </a:r>
                      <a:endParaRPr lang="zh-CN" altLang="en-US" dirty="0"/>
                    </a:p>
                  </a:txBody>
                  <a:tcPr anchor="ctr"/>
                </a:tc>
                <a:tc>
                  <a:txBody>
                    <a:bodyPr/>
                    <a:lstStyle/>
                    <a:p>
                      <a:pPr algn="ctr"/>
                      <a:r>
                        <a:rPr lang="zh-CN" altLang="en-US" dirty="0"/>
                        <a:t>使用成本较高，无免费额度</a:t>
                      </a:r>
                      <a:endParaRPr lang="zh-CN" altLang="en-US" dirty="0"/>
                    </a:p>
                  </a:txBody>
                  <a:tcPr anchor="ctr"/>
                </a:tc>
              </a:tr>
            </a:tbl>
          </a:graphicData>
        </a:graphic>
      </p:graphicFrame>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2.2 </a:t>
            </a:r>
            <a:r>
              <a:rPr lang="zh-CN" altLang="en-US" sz="3200"/>
              <a:t>相关文献调研</a:t>
            </a:r>
            <a:endParaRPr lang="en-US" altLang="zh-CN" sz="3200"/>
          </a:p>
        </p:txBody>
      </p:sp>
      <p:sp>
        <p:nvSpPr>
          <p:cNvPr id="6" name="文本框 5"/>
          <p:cNvSpPr txBox="1"/>
          <p:nvPr/>
        </p:nvSpPr>
        <p:spPr>
          <a:xfrm>
            <a:off x="692150" y="1315085"/>
            <a:ext cx="10808335" cy="4550410"/>
          </a:xfrm>
          <a:prstGeom prst="rect">
            <a:avLst/>
          </a:prstGeom>
          <a:noFill/>
        </p:spPr>
        <p:txBody>
          <a:bodyPr wrap="square">
            <a:noAutofit/>
          </a:bodyPr>
          <a:lstStyle/>
          <a:p>
            <a:pPr indent="0" algn="l">
              <a:lnSpc>
                <a:spcPct val="150000"/>
              </a:lnSpc>
              <a:buClrTx/>
              <a:buSzTx/>
              <a:buFont typeface="Arial" panose="020B0604020202020204" pitchFamily="34" charset="0"/>
              <a:buNone/>
            </a:pPr>
            <a:r>
              <a:rPr lang="zh-CN" altLang="en-US" sz="2000" dirty="0"/>
              <a:t>《</a:t>
            </a:r>
            <a:r>
              <a:rPr lang="zh-CN" altLang="en-US" sz="2000" dirty="0"/>
              <a:t>Are Large Language Models Good Essay Graders?》</a:t>
            </a:r>
            <a:endParaRPr lang="zh-CN" altLang="en-US" sz="2000" dirty="0"/>
          </a:p>
          <a:p>
            <a:pPr indent="0" algn="l">
              <a:lnSpc>
                <a:spcPct val="150000"/>
              </a:lnSpc>
              <a:buClrTx/>
              <a:buSzTx/>
              <a:buFont typeface="Arial" panose="020B0604020202020204" pitchFamily="34" charset="0"/>
              <a:buNone/>
            </a:pPr>
            <a:endParaRPr lang="zh-CN" altLang="en-US" sz="2000" dirty="0"/>
          </a:p>
          <a:p>
            <a:pPr marL="457200" indent="-457200" algn="l">
              <a:lnSpc>
                <a:spcPct val="150000"/>
              </a:lnSpc>
              <a:buClrTx/>
              <a:buSzTx/>
              <a:buFontTx/>
              <a:buAutoNum type="arabicPeriod"/>
            </a:pPr>
            <a:r>
              <a:rPr lang="zh-CN" altLang="en-US" sz="2000" dirty="0"/>
              <a:t>该文章评估了大型语言模型（LLMs）在自动化作文评分（AES）任务中的有效性，特别是它们与人类评分者的一致性。研究聚焦于ChatGPT和Llama两个LLMs，通过零样本学习和少样本学习的方式，并使用不同的提示策略，将LLMs提供的分数与</a:t>
            </a:r>
            <a:r>
              <a:rPr lang="zh-CN" altLang="en-US" sz="2000" dirty="0"/>
              <a:t>ASAP数据集中的人类评分者分数进行对比。</a:t>
            </a:r>
            <a:endParaRPr lang="zh-CN" altLang="en-US" sz="2000" dirty="0"/>
          </a:p>
          <a:p>
            <a:pPr marL="457200" indent="-457200" algn="l">
              <a:lnSpc>
                <a:spcPct val="150000"/>
              </a:lnSpc>
              <a:buClrTx/>
              <a:buSzTx/>
              <a:buFontTx/>
              <a:buAutoNum type="arabicPeriod"/>
            </a:pPr>
            <a:r>
              <a:rPr lang="zh-CN" altLang="en-US" sz="2000" dirty="0"/>
              <a:t>尽管</a:t>
            </a:r>
            <a:r>
              <a:rPr lang="en-US" altLang="zh-CN" sz="2000" dirty="0"/>
              <a:t>LLMs</a:t>
            </a:r>
            <a:r>
              <a:rPr lang="zh-CN" altLang="en-US" sz="2000" dirty="0"/>
              <a:t>在</a:t>
            </a:r>
            <a:r>
              <a:rPr lang="en-US" altLang="zh-CN" sz="2000" dirty="0"/>
              <a:t>AES</a:t>
            </a:r>
            <a:r>
              <a:rPr lang="zh-CN" altLang="en-US" sz="2000" dirty="0"/>
              <a:t>任务中尚未能完全替代人类评分者，但它们在辅助人类评分方面展现出了一定的价值。未来的研究应进一步探索如何提高</a:t>
            </a:r>
            <a:r>
              <a:rPr lang="en-US" altLang="zh-CN" sz="2000" dirty="0"/>
              <a:t>LLMs</a:t>
            </a:r>
            <a:r>
              <a:rPr lang="zh-CN" altLang="en-US" sz="2000" dirty="0"/>
              <a:t>与人类评分者的一致性，并考虑将</a:t>
            </a:r>
            <a:r>
              <a:rPr lang="en-US" altLang="zh-CN" sz="2000" dirty="0"/>
              <a:t>LLMs</a:t>
            </a:r>
            <a:r>
              <a:rPr lang="zh-CN" altLang="en-US" sz="2000" dirty="0"/>
              <a:t>生成的解释用于提供反馈以帮助学生改进写作。</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2.2 </a:t>
            </a:r>
            <a:r>
              <a:rPr lang="zh-CN" altLang="en-US" sz="3200"/>
              <a:t>相关文献调研</a:t>
            </a:r>
            <a:endParaRPr lang="en-US" altLang="zh-CN" sz="3200"/>
          </a:p>
        </p:txBody>
      </p:sp>
      <p:sp>
        <p:nvSpPr>
          <p:cNvPr id="6" name="文本框 5"/>
          <p:cNvSpPr txBox="1"/>
          <p:nvPr/>
        </p:nvSpPr>
        <p:spPr>
          <a:xfrm>
            <a:off x="692150" y="1315085"/>
            <a:ext cx="10807700" cy="4250690"/>
          </a:xfrm>
          <a:prstGeom prst="rect">
            <a:avLst/>
          </a:prstGeom>
          <a:noFill/>
        </p:spPr>
        <p:txBody>
          <a:bodyPr wrap="square">
            <a:noAutofit/>
          </a:bodyPr>
          <a:lstStyle/>
          <a:p>
            <a:pPr algn="l">
              <a:lnSpc>
                <a:spcPct val="150000"/>
              </a:lnSpc>
              <a:buClrTx/>
              <a:buSzTx/>
              <a:buFont typeface="Arial" panose="020B0604020202020204" pitchFamily="34" charset="0"/>
            </a:pPr>
            <a:r>
              <a:rPr lang="en-US" altLang="zh-CN" sz="2000" dirty="0"/>
              <a:t>《Automatic Essay Multi-dimensional Scoring with Fine-tuning and Multiple Regression</a:t>
            </a:r>
            <a:r>
              <a:rPr lang="zh-CN" altLang="en-US" sz="2000" dirty="0"/>
              <a:t>》</a:t>
            </a:r>
            <a:endParaRPr lang="zh-CN" altLang="en-US" sz="2000" dirty="0"/>
          </a:p>
          <a:p>
            <a:pPr algn="l">
              <a:lnSpc>
                <a:spcPct val="150000"/>
              </a:lnSpc>
              <a:buClrTx/>
              <a:buSzTx/>
              <a:buFont typeface="Arial" panose="020B0604020202020204" pitchFamily="34" charset="0"/>
            </a:pPr>
            <a:endParaRPr lang="zh-CN" altLang="en-US" sz="2000" dirty="0"/>
          </a:p>
          <a:p>
            <a:pPr marL="457200" indent="-457200" algn="l">
              <a:lnSpc>
                <a:spcPct val="150000"/>
              </a:lnSpc>
              <a:buClrTx/>
              <a:buSzTx/>
              <a:buFont typeface="Arial" panose="020B0604020202020204" pitchFamily="34" charset="0"/>
              <a:buAutoNum type="arabicPeriod"/>
            </a:pPr>
            <a:r>
              <a:rPr lang="zh-CN" altLang="en-US" sz="2000" dirty="0"/>
              <a:t>本文提出了一种基于微调和多元回归的自动化作文多维评分系统（</a:t>
            </a:r>
            <a:r>
              <a:rPr lang="en-US" altLang="zh-CN" sz="2000" dirty="0"/>
              <a:t>AEMS</a:t>
            </a:r>
            <a:r>
              <a:rPr lang="zh-CN" altLang="en-US" sz="2000" dirty="0"/>
              <a:t>），旨在解决现有</a:t>
            </a:r>
            <a:r>
              <a:rPr lang="en-US" altLang="zh-CN" sz="2000" dirty="0"/>
              <a:t>AES</a:t>
            </a:r>
            <a:r>
              <a:rPr lang="zh-CN" altLang="en-US" sz="2000" dirty="0"/>
              <a:t>系统主要提供单一整体分数，而用户和第二语言学习者期望获得多维度分数（如词汇、语法、连贯性）的问题。</a:t>
            </a:r>
            <a:endParaRPr lang="zh-CN" altLang="en-US" sz="2000" dirty="0"/>
          </a:p>
          <a:p>
            <a:pPr marL="457200" indent="-457200" algn="l">
              <a:lnSpc>
                <a:spcPct val="150000"/>
              </a:lnSpc>
              <a:buClrTx/>
              <a:buSzTx/>
              <a:buFont typeface="Arial" panose="020B0604020202020204" pitchFamily="34" charset="0"/>
              <a:buAutoNum type="arabicPeriod"/>
            </a:pPr>
            <a:r>
              <a:rPr lang="zh-CN" altLang="en-US" sz="2000" dirty="0"/>
              <a:t>本文提出的</a:t>
            </a:r>
            <a:r>
              <a:rPr lang="en-US" altLang="zh-CN" sz="2000" dirty="0"/>
              <a:t>AEMS</a:t>
            </a:r>
            <a:r>
              <a:rPr lang="zh-CN" altLang="en-US" sz="2000" dirty="0"/>
              <a:t>系统通过微调和多元回归策略，成功实现了自动化作文的多维度评分，且性能优于现有方法。</a:t>
            </a:r>
            <a:r>
              <a:rPr lang="en-US" altLang="zh-CN" sz="2000" dirty="0"/>
              <a:t>AEMS</a:t>
            </a:r>
            <a:r>
              <a:rPr lang="zh-CN" altLang="en-US" sz="2000" dirty="0"/>
              <a:t>系统不仅能够提供整体评分，还能够针对作文的词汇、语法、连贯性等多个维度进行评分，为第二语言学习者提供了更全面、更客观的反馈。</a:t>
            </a:r>
            <a:endParaRPr lang="zh-CN" altLang="en-US" sz="2000" dirty="0"/>
          </a:p>
          <a:p>
            <a:pPr marL="457200" indent="-457200" algn="l">
              <a:lnSpc>
                <a:spcPct val="150000"/>
              </a:lnSpc>
              <a:buClrTx/>
              <a:buSzTx/>
              <a:buFont typeface="Arial" panose="020B0604020202020204" pitchFamily="34" charset="0"/>
              <a:buAutoNum type="arabicPeriod"/>
            </a:pP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2.2 </a:t>
            </a:r>
            <a:r>
              <a:rPr lang="zh-CN" altLang="en-US" sz="3200"/>
              <a:t>相关文献调研</a:t>
            </a:r>
            <a:endParaRPr lang="en-US" altLang="zh-CN" sz="3200"/>
          </a:p>
        </p:txBody>
      </p:sp>
      <p:sp>
        <p:nvSpPr>
          <p:cNvPr id="6" name="文本框 5"/>
          <p:cNvSpPr txBox="1"/>
          <p:nvPr/>
        </p:nvSpPr>
        <p:spPr>
          <a:xfrm>
            <a:off x="692150" y="1315085"/>
            <a:ext cx="10807700" cy="4250690"/>
          </a:xfrm>
          <a:prstGeom prst="rect">
            <a:avLst/>
          </a:prstGeom>
          <a:noFill/>
        </p:spPr>
        <p:txBody>
          <a:bodyPr wrap="square">
            <a:noAutofit/>
          </a:bodyPr>
          <a:lstStyle/>
          <a:p>
            <a:pPr algn="l">
              <a:lnSpc>
                <a:spcPct val="150000"/>
              </a:lnSpc>
              <a:buClrTx/>
              <a:buSzTx/>
              <a:buFont typeface="Arial" panose="020B0604020202020204" pitchFamily="34" charset="0"/>
            </a:pPr>
            <a:r>
              <a:rPr lang="en-US" altLang="zh-CN" sz="2000" dirty="0"/>
              <a:t>《Retrieval-Augmented Generation for Large Language Models: A Survey</a:t>
            </a:r>
            <a:r>
              <a:rPr lang="zh-CN" altLang="en-US" sz="2000" dirty="0"/>
              <a:t>》</a:t>
            </a:r>
            <a:endParaRPr lang="zh-CN" altLang="en-US" sz="2000" dirty="0"/>
          </a:p>
          <a:p>
            <a:pPr algn="l">
              <a:lnSpc>
                <a:spcPct val="150000"/>
              </a:lnSpc>
              <a:buClrTx/>
              <a:buSzTx/>
              <a:buFont typeface="Arial" panose="020B0604020202020204" pitchFamily="34" charset="0"/>
            </a:pPr>
            <a:endParaRPr lang="zh-CN" altLang="en-US" sz="2000" dirty="0"/>
          </a:p>
          <a:p>
            <a:pPr marL="457200" indent="-457200" algn="l">
              <a:lnSpc>
                <a:spcPct val="150000"/>
              </a:lnSpc>
              <a:buClrTx/>
              <a:buSzTx/>
              <a:buFont typeface="Arial" panose="020B0604020202020204" pitchFamily="34" charset="0"/>
              <a:buAutoNum type="arabicPeriod"/>
            </a:pPr>
            <a:r>
              <a:rPr lang="zh-CN" altLang="en-US" sz="2000" dirty="0"/>
              <a:t>本文是关于</a:t>
            </a:r>
            <a:r>
              <a:rPr lang="en-US" altLang="zh-CN" sz="2000" dirty="0"/>
              <a:t>“</a:t>
            </a:r>
            <a:r>
              <a:rPr lang="zh-CN" altLang="en-US" sz="2000" dirty="0"/>
              <a:t>面向大型语言模型的检索增强生成（</a:t>
            </a:r>
            <a:r>
              <a:rPr lang="en-US" altLang="zh-CN" sz="2000" dirty="0"/>
              <a:t>RAG</a:t>
            </a:r>
            <a:r>
              <a:rPr lang="zh-CN" altLang="en-US" sz="2000" dirty="0"/>
              <a:t>）</a:t>
            </a:r>
            <a:r>
              <a:rPr lang="en-US" altLang="zh-CN" sz="2000" dirty="0"/>
              <a:t>”</a:t>
            </a:r>
            <a:r>
              <a:rPr lang="zh-CN" altLang="en-US" sz="2000" dirty="0"/>
              <a:t>的综述论文，主要探讨了</a:t>
            </a:r>
            <a:r>
              <a:rPr lang="en-US" altLang="zh-CN" sz="2000" dirty="0"/>
              <a:t>RAG</a:t>
            </a:r>
            <a:r>
              <a:rPr lang="zh-CN" altLang="en-US" sz="2000" dirty="0"/>
              <a:t>技术如何增强大型语言模型（</a:t>
            </a:r>
            <a:r>
              <a:rPr lang="en-US" altLang="zh-CN" sz="2000" dirty="0"/>
              <a:t>LLMs</a:t>
            </a:r>
            <a:r>
              <a:rPr lang="zh-CN" altLang="en-US" sz="2000" dirty="0"/>
              <a:t>）的能力</a:t>
            </a:r>
            <a:r>
              <a:rPr lang="zh-CN" altLang="en-US" sz="2000" dirty="0"/>
              <a:t>。</a:t>
            </a:r>
            <a:endParaRPr lang="zh-CN" altLang="en-US" sz="2000" dirty="0"/>
          </a:p>
          <a:p>
            <a:pPr marL="457200" indent="-457200" algn="l">
              <a:lnSpc>
                <a:spcPct val="150000"/>
              </a:lnSpc>
              <a:buClrTx/>
              <a:buSzTx/>
              <a:buFont typeface="Arial" panose="020B0604020202020204" pitchFamily="34" charset="0"/>
              <a:buAutoNum type="arabicPeriod"/>
            </a:pPr>
            <a:r>
              <a:rPr lang="zh-CN" altLang="en-US" sz="2000" dirty="0"/>
              <a:t>论文指出了</a:t>
            </a:r>
            <a:r>
              <a:rPr lang="en-US" altLang="zh-CN" sz="2000" dirty="0"/>
              <a:t>RAG</a:t>
            </a:r>
            <a:r>
              <a:rPr lang="zh-CN" altLang="en-US" sz="2000" dirty="0"/>
              <a:t>技术当前面临的挑战和未来研究方向，包括与长上下文</a:t>
            </a:r>
            <a:r>
              <a:rPr lang="en-US" altLang="zh-CN" sz="2000" dirty="0"/>
              <a:t>LLMs</a:t>
            </a:r>
            <a:r>
              <a:rPr lang="zh-CN" altLang="en-US" sz="2000" dirty="0"/>
              <a:t>的结合、提高</a:t>
            </a:r>
            <a:r>
              <a:rPr lang="en-US" altLang="zh-CN" sz="2000" dirty="0"/>
              <a:t>RAG</a:t>
            </a:r>
            <a:r>
              <a:rPr lang="zh-CN" altLang="en-US" sz="2000" dirty="0"/>
              <a:t>的鲁棒性、混合方法的研究（如</a:t>
            </a:r>
            <a:r>
              <a:rPr lang="en-US" altLang="zh-CN" sz="2000" dirty="0"/>
              <a:t>RAG</a:t>
            </a:r>
            <a:r>
              <a:rPr lang="zh-CN" altLang="en-US" sz="2000" dirty="0"/>
              <a:t>与微调的结合）、</a:t>
            </a:r>
            <a:r>
              <a:rPr lang="en-US" altLang="zh-CN" sz="2000" dirty="0"/>
              <a:t>RAG</a:t>
            </a:r>
            <a:r>
              <a:rPr lang="zh-CN" altLang="en-US" sz="2000" dirty="0"/>
              <a:t>的扩展定律以及生产级</a:t>
            </a:r>
            <a:r>
              <a:rPr lang="en-US" altLang="zh-CN" sz="2000" dirty="0"/>
              <a:t>RAG</a:t>
            </a:r>
            <a:r>
              <a:rPr lang="zh-CN" altLang="en-US" sz="2000" dirty="0"/>
              <a:t>系统的开发等。</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PLACING_PICTURE_USER_VIEWPORT" val="{&quot;height&quot;:2434,&quot;width&quot;:2434}"/>
</p:tagLst>
</file>

<file path=ppt/tags/tag64.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65.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66.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67.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68.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69.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71.xml><?xml version="1.0" encoding="utf-8"?>
<p:tagLst xmlns:p="http://schemas.openxmlformats.org/presentationml/2006/main">
  <p:tag name="KSO_WM_DIAGRAM_VIRTUALLY_FRAME" val="{&quot;height&quot;:352.96598425196845,&quot;left&quot;:134.46976377952757,&quot;top&quot;:92.54748031496062,&quot;width&quot;:652.3756692913385}"/>
</p:tagLst>
</file>

<file path=ppt/tags/tag72.xml><?xml version="1.0" encoding="utf-8"?>
<p:tagLst xmlns:p="http://schemas.openxmlformats.org/presentationml/2006/main">
  <p:tag name="KSO_WM_UNIT_TABLE_BEAUTIFY" val="smartTable{9ce18a71-1371-4ec5-8ee9-5ca561f4e60e}"/>
  <p:tag name="TABLE_ENDDRAG_ORIGIN_RECT" val="342*241"/>
  <p:tag name="TABLE_ENDDRAG_RECT" val="54*103*342*241"/>
</p:tagLst>
</file>

<file path=ppt/tags/tag73.xml><?xml version="1.0" encoding="utf-8"?>
<p:tagLst xmlns:p="http://schemas.openxmlformats.org/presentationml/2006/main">
  <p:tag name="TABLE_ENDDRAG_ORIGIN_RECT" val="441*326"/>
  <p:tag name="TABLE_ENDDRAG_RECT" val="54*131*441*326"/>
</p:tagLst>
</file>

<file path=ppt/tags/tag74.xml><?xml version="1.0" encoding="utf-8"?>
<p:tagLst xmlns:p="http://schemas.openxmlformats.org/presentationml/2006/main">
  <p:tag name="TABLE_ENDDRAG_ORIGIN_RECT" val="440*297"/>
  <p:tag name="TABLE_ENDDRAG_RECT" val="32*121*440*297"/>
</p:tagLst>
</file>

<file path=ppt/tags/tag75.xml><?xml version="1.0" encoding="utf-8"?>
<p:tagLst xmlns:p="http://schemas.openxmlformats.org/presentationml/2006/main">
  <p:tag name="TABLE_ENDDRAG_ORIGIN_RECT" val="440*297"/>
  <p:tag name="TABLE_ENDDRAG_RECT" val="32*121*440*297"/>
</p:tagLst>
</file>

<file path=ppt/tags/tag76.xml><?xml version="1.0" encoding="utf-8"?>
<p:tagLst xmlns:p="http://schemas.openxmlformats.org/presentationml/2006/main">
  <p:tag name="TABLE_ENDDRAG_ORIGIN_RECT" val="440*297"/>
  <p:tag name="TABLE_ENDDRAG_RECT" val="32*121*440*297"/>
</p:tagLst>
</file>

<file path=ppt/tags/tag77.xml><?xml version="1.0" encoding="utf-8"?>
<p:tagLst xmlns:p="http://schemas.openxmlformats.org/presentationml/2006/main">
  <p:tag name="TABLE_ENDDRAG_ORIGIN_RECT" val="441*326"/>
  <p:tag name="TABLE_ENDDRAG_RECT" val="54*131*441*326"/>
</p:tagLst>
</file>

<file path=ppt/tags/tag78.xml><?xml version="1.0" encoding="utf-8"?>
<p:tagLst xmlns:p="http://schemas.openxmlformats.org/presentationml/2006/main">
  <p:tag name="TABLE_ENDDRAG_ORIGIN_RECT" val="440*297"/>
  <p:tag name="TABLE_ENDDRAG_RECT" val="32*121*440*297"/>
</p:tagLst>
</file>

<file path=ppt/tags/tag79.xml><?xml version="1.0" encoding="utf-8"?>
<p:tagLst xmlns:p="http://schemas.openxmlformats.org/presentationml/2006/main">
  <p:tag name="TABLE_ENDDRAG_ORIGIN_RECT" val="440*297"/>
  <p:tag name="TABLE_ENDDRAG_RECT" val="32*121*440*297"/>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TABLE_ENDDRAG_ORIGIN_RECT" val="440*297"/>
  <p:tag name="TABLE_ENDDRAG_RECT" val="32*121*440*297"/>
</p:tagLst>
</file>

<file path=ppt/tags/tag81.xml><?xml version="1.0" encoding="utf-8"?>
<p:tagLst xmlns:p="http://schemas.openxmlformats.org/presentationml/2006/main">
  <p:tag name="TABLE_ENDDRAG_ORIGIN_RECT" val="441*326"/>
  <p:tag name="TABLE_ENDDRAG_RECT" val="54*131*441*326"/>
</p:tagLst>
</file>

<file path=ppt/tags/tag82.xml><?xml version="1.0" encoding="utf-8"?>
<p:tagLst xmlns:p="http://schemas.openxmlformats.org/presentationml/2006/main">
  <p:tag name="TABLE_ENDDRAG_ORIGIN_RECT" val="440*297"/>
  <p:tag name="TABLE_ENDDRAG_RECT" val="32*121*440*297"/>
</p:tagLst>
</file>

<file path=ppt/tags/tag83.xml><?xml version="1.0" encoding="utf-8"?>
<p:tagLst xmlns:p="http://schemas.openxmlformats.org/presentationml/2006/main">
  <p:tag name="TABLE_ENDDRAG_ORIGIN_RECT" val="440*297"/>
  <p:tag name="TABLE_ENDDRAG_RECT" val="32*121*440*297"/>
</p:tagLst>
</file>

<file path=ppt/tags/tag84.xml><?xml version="1.0" encoding="utf-8"?>
<p:tagLst xmlns:p="http://schemas.openxmlformats.org/presentationml/2006/main">
  <p:tag name="TABLE_ENDDRAG_ORIGIN_RECT" val="440*297"/>
  <p:tag name="TABLE_ENDDRAG_RECT" val="32*121*440*297"/>
</p:tagLst>
</file>

<file path=ppt/tags/tag85.xml><?xml version="1.0" encoding="utf-8"?>
<p:tagLst xmlns:p="http://schemas.openxmlformats.org/presentationml/2006/main">
  <p:tag name="KSO_WM_MEDIACOVER_FLAG" val="1"/>
  <p:tag name="KSO_WM_UNIT_MEDIACOVER_BTN_STATE" val="1"/>
  <p:tag name="KSO_WM_UNIT_MEDIACOVER_BTNRECT" val="6984*3535*748*748"/>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86.xml><?xml version="1.0" encoding="utf-8"?>
<p:tagLst xmlns:p="http://schemas.openxmlformats.org/presentationml/2006/main">
  <p:tag name="KSO_WPP_MARK_KEY" val="e1233140-0218-4e44-9ab0-05bf6418bcbb"/>
  <p:tag name="COMMONDATA" val="eyJoZGlkIjoiZmZlZmExMzUwN2MwNGIzMDdmZDU0MzM3NTcwZTMyNTgifQ=="/>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8110</Words>
  <Application>WPS 演示</Application>
  <PresentationFormat>宽屏</PresentationFormat>
  <Paragraphs>1413</Paragraphs>
  <Slides>35</Slides>
  <Notes>15</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54" baseType="lpstr">
      <vt:lpstr>Arial</vt:lpstr>
      <vt:lpstr>宋体</vt:lpstr>
      <vt:lpstr>Wingdings</vt:lpstr>
      <vt:lpstr>Wingdings</vt:lpstr>
      <vt:lpstr>微软雅黑</vt:lpstr>
      <vt:lpstr>Times New Roman</vt:lpstr>
      <vt:lpstr>Times New Roman Regular</vt:lpstr>
      <vt:lpstr>苹方 细体</vt:lpstr>
      <vt:lpstr>Times New Roman Bold</vt:lpstr>
      <vt:lpstr>苹方 中等</vt:lpstr>
      <vt:lpstr>汉仪丫丫体简</vt:lpstr>
      <vt:lpstr>Arial Unicode MS</vt:lpstr>
      <vt:lpstr>Calibri</vt:lpstr>
      <vt:lpstr>微软雅黑 Light</vt:lpstr>
      <vt:lpstr>Yu Gothic UI Semilight</vt:lpstr>
      <vt:lpstr>造字工房悦黑体验版纤细体</vt:lpstr>
      <vt:lpstr>黑体</vt:lpstr>
      <vt:lpstr>Office 主题​​</vt:lpstr>
      <vt:lpstr>Paint.Picture</vt:lpstr>
      <vt:lpstr>基于大语言模型的毕业设计评分框架研发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RAG微调 、 平台微调功能</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user</dc:creator>
  <cp:lastModifiedBy>Win</cp:lastModifiedBy>
  <cp:revision>660</cp:revision>
  <dcterms:created xsi:type="dcterms:W3CDTF">2019-06-19T02:08:00Z</dcterms:created>
  <dcterms:modified xsi:type="dcterms:W3CDTF">2025-05-24T12:45:48Z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2052-12.1.0.21171</vt:lpwstr>
  </property>
  <property fmtid="{D5CDD505-2E9C-101B-9397-08002B2CF9AE}" pid="3" name="ICV">
    <vt:lpwstr>4998D6694C29497AAFFD5B809A4DE8F9_12</vt:lpwstr>
  </property>
  <property fmtid="{D5CDD505-2E9C-101B-9397-08002B2CF9AE}" pid="4" name="ContentTypeId">
    <vt:lpwstr>0x010100494E9CF487647C409D9B0FCD4FFA0FC3</vt:lpwstr>
  </property>
</Properties>
</file>